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301" r:id="rId2"/>
    <p:sldId id="302" r:id="rId3"/>
    <p:sldId id="256" r:id="rId4"/>
    <p:sldId id="294" r:id="rId5"/>
    <p:sldId id="299" r:id="rId6"/>
    <p:sldId id="300" r:id="rId7"/>
    <p:sldId id="305" r:id="rId8"/>
    <p:sldId id="306" r:id="rId9"/>
    <p:sldId id="303" r:id="rId10"/>
    <p:sldId id="304" r:id="rId11"/>
    <p:sldId id="307" r:id="rId12"/>
    <p:sldId id="308" r:id="rId13"/>
    <p:sldId id="309" r:id="rId14"/>
    <p:sldId id="310" r:id="rId15"/>
    <p:sldId id="31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E55E2E-E718-409B-8A98-8494D1DE9C03}"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en-US"/>
        </a:p>
      </dgm:t>
    </dgm:pt>
    <dgm:pt modelId="{FAD3AFA2-17B2-47F3-923C-4DCDCA53EBC7}">
      <dgm:prSet/>
      <dgm:spPr/>
      <dgm:t>
        <a:bodyPr/>
        <a:lstStyle/>
        <a:p>
          <a:r>
            <a:rPr lang="fr-FR" dirty="0"/>
            <a:t>La validité interne par la grille CLEAR NTP (Boutron 2005) </a:t>
          </a:r>
          <a:endParaRPr lang="en-US" dirty="0"/>
        </a:p>
      </dgm:t>
    </dgm:pt>
    <dgm:pt modelId="{01F3D7D2-E732-42E7-8594-7927379D463D}" type="parTrans" cxnId="{D7802741-A7C5-4D63-9E5D-C13C52AD44C1}">
      <dgm:prSet/>
      <dgm:spPr/>
      <dgm:t>
        <a:bodyPr/>
        <a:lstStyle/>
        <a:p>
          <a:endParaRPr lang="en-US"/>
        </a:p>
      </dgm:t>
    </dgm:pt>
    <dgm:pt modelId="{FF575B18-C506-46F1-8CC4-F639AE5B5D99}" type="sibTrans" cxnId="{D7802741-A7C5-4D63-9E5D-C13C52AD44C1}">
      <dgm:prSet/>
      <dgm:spPr/>
      <dgm:t>
        <a:bodyPr/>
        <a:lstStyle/>
        <a:p>
          <a:endParaRPr lang="en-US"/>
        </a:p>
      </dgm:t>
    </dgm:pt>
    <dgm:pt modelId="{0D3CD884-F785-472C-9256-80EA0D61D27F}">
      <dgm:prSet/>
      <dgm:spPr/>
      <dgm:t>
        <a:bodyPr/>
        <a:lstStyle/>
        <a:p>
          <a:r>
            <a:rPr lang="fr-FR"/>
            <a:t>(10 items avec les réponses non, incertain et oui): </a:t>
          </a:r>
          <a:endParaRPr lang="en-US"/>
        </a:p>
      </dgm:t>
    </dgm:pt>
    <dgm:pt modelId="{F8C7ADFF-DEDC-447F-B37C-30EED77DC5C2}" type="parTrans" cxnId="{2480DED3-A5EE-4C0E-8FC2-63797CB4310C}">
      <dgm:prSet/>
      <dgm:spPr/>
      <dgm:t>
        <a:bodyPr/>
        <a:lstStyle/>
        <a:p>
          <a:endParaRPr lang="en-US"/>
        </a:p>
      </dgm:t>
    </dgm:pt>
    <dgm:pt modelId="{B7885065-794E-447F-BF87-B57C256E3809}" type="sibTrans" cxnId="{2480DED3-A5EE-4C0E-8FC2-63797CB4310C}">
      <dgm:prSet/>
      <dgm:spPr/>
      <dgm:t>
        <a:bodyPr/>
        <a:lstStyle/>
        <a:p>
          <a:endParaRPr lang="en-US"/>
        </a:p>
      </dgm:t>
    </dgm:pt>
    <dgm:pt modelId="{8CF2F2BD-530E-456F-ABE6-7C1FCF3A61CF}">
      <dgm:prSet/>
      <dgm:spPr/>
      <dgm:t>
        <a:bodyPr/>
        <a:lstStyle/>
        <a:p>
          <a:r>
            <a:rPr lang="fr-FR" dirty="0">
              <a:sym typeface="Wingdings" panose="05000000000000000000" pitchFamily="2" charset="2"/>
            </a:rPr>
            <a:t></a:t>
          </a:r>
          <a:r>
            <a:rPr lang="fr-FR" dirty="0"/>
            <a:t> biais de sélection</a:t>
          </a:r>
          <a:endParaRPr lang="en-US" dirty="0"/>
        </a:p>
      </dgm:t>
    </dgm:pt>
    <dgm:pt modelId="{2B40CB1F-A6C8-4270-8B54-57E782B9380A}" type="parTrans" cxnId="{E46D5B9F-3CD7-442E-BD05-A420D16D892B}">
      <dgm:prSet/>
      <dgm:spPr/>
      <dgm:t>
        <a:bodyPr/>
        <a:lstStyle/>
        <a:p>
          <a:endParaRPr lang="en-US"/>
        </a:p>
      </dgm:t>
    </dgm:pt>
    <dgm:pt modelId="{FA11F949-1BF4-4C2C-A731-B42B278CB46E}" type="sibTrans" cxnId="{E46D5B9F-3CD7-442E-BD05-A420D16D892B}">
      <dgm:prSet/>
      <dgm:spPr/>
      <dgm:t>
        <a:bodyPr/>
        <a:lstStyle/>
        <a:p>
          <a:endParaRPr lang="en-US"/>
        </a:p>
      </dgm:t>
    </dgm:pt>
    <dgm:pt modelId="{31CF7EA4-1A8F-4355-BD2A-657C86C58526}">
      <dgm:prSet/>
      <dgm:spPr/>
      <dgm:t>
        <a:bodyPr/>
        <a:lstStyle/>
        <a:p>
          <a:r>
            <a:rPr lang="fr-FR" dirty="0"/>
            <a:t>La validité (Forestier 2022) </a:t>
          </a:r>
          <a:endParaRPr lang="en-US" dirty="0"/>
        </a:p>
      </dgm:t>
    </dgm:pt>
    <dgm:pt modelId="{914B6595-5BAF-42E8-A0FF-EC064A82110F}" type="parTrans" cxnId="{4CE02E89-F86F-4BF6-A9C1-A1B27C571A73}">
      <dgm:prSet/>
      <dgm:spPr/>
      <dgm:t>
        <a:bodyPr/>
        <a:lstStyle/>
        <a:p>
          <a:endParaRPr lang="en-US"/>
        </a:p>
      </dgm:t>
    </dgm:pt>
    <dgm:pt modelId="{6FF114B1-1D90-4D5C-BA16-D2DD90593783}" type="sibTrans" cxnId="{4CE02E89-F86F-4BF6-A9C1-A1B27C571A73}">
      <dgm:prSet/>
      <dgm:spPr/>
      <dgm:t>
        <a:bodyPr/>
        <a:lstStyle/>
        <a:p>
          <a:endParaRPr lang="en-US"/>
        </a:p>
      </dgm:t>
    </dgm:pt>
    <dgm:pt modelId="{0FBFF6B5-F5D3-4227-9F80-80B599C6FBB9}">
      <dgm:prSet/>
      <dgm:spPr/>
      <dgm:t>
        <a:bodyPr/>
        <a:lstStyle/>
        <a:p>
          <a:r>
            <a:rPr lang="fr-FR" dirty="0"/>
            <a:t>externe</a:t>
          </a:r>
          <a:endParaRPr lang="en-US" dirty="0"/>
        </a:p>
      </dgm:t>
    </dgm:pt>
    <dgm:pt modelId="{41F132C6-D470-4766-8B0E-4BB4A3258B68}" type="parTrans" cxnId="{5B652D73-49EF-4F54-BCF6-109C0E5B3CA1}">
      <dgm:prSet/>
      <dgm:spPr/>
      <dgm:t>
        <a:bodyPr/>
        <a:lstStyle/>
        <a:p>
          <a:endParaRPr lang="en-US"/>
        </a:p>
      </dgm:t>
    </dgm:pt>
    <dgm:pt modelId="{4EBFB217-D94D-43B9-A6F3-E61E8532FFAF}" type="sibTrans" cxnId="{5B652D73-49EF-4F54-BCF6-109C0E5B3CA1}">
      <dgm:prSet/>
      <dgm:spPr/>
      <dgm:t>
        <a:bodyPr/>
        <a:lstStyle/>
        <a:p>
          <a:endParaRPr lang="en-US"/>
        </a:p>
      </dgm:t>
    </dgm:pt>
    <dgm:pt modelId="{B10556A9-FB64-48E8-85EE-93C83B37BD79}">
      <dgm:prSet/>
      <dgm:spPr/>
      <dgm:t>
        <a:bodyPr/>
        <a:lstStyle/>
        <a:p>
          <a:r>
            <a:rPr lang="fr-FR" dirty="0"/>
            <a:t>statistique</a:t>
          </a:r>
          <a:endParaRPr lang="en-US" dirty="0"/>
        </a:p>
      </dgm:t>
    </dgm:pt>
    <dgm:pt modelId="{E55C7D6C-9319-48D1-A3C8-F574AE051DF4}" type="parTrans" cxnId="{8530D788-F3B0-4A73-A761-E5D7DA71C7A3}">
      <dgm:prSet/>
      <dgm:spPr/>
      <dgm:t>
        <a:bodyPr/>
        <a:lstStyle/>
        <a:p>
          <a:endParaRPr lang="en-US"/>
        </a:p>
      </dgm:t>
    </dgm:pt>
    <dgm:pt modelId="{883DC6A5-FF4B-4090-9AB8-E337D8E268B9}" type="sibTrans" cxnId="{8530D788-F3B0-4A73-A761-E5D7DA71C7A3}">
      <dgm:prSet/>
      <dgm:spPr/>
      <dgm:t>
        <a:bodyPr/>
        <a:lstStyle/>
        <a:p>
          <a:endParaRPr lang="en-US"/>
        </a:p>
      </dgm:t>
    </dgm:pt>
    <dgm:pt modelId="{79FAEB42-D4CC-4589-A827-331A325F4876}">
      <dgm:prSet/>
      <dgm:spPr/>
      <dgm:t>
        <a:bodyPr/>
        <a:lstStyle/>
        <a:p>
          <a:r>
            <a:rPr lang="fr-FR" dirty="0"/>
            <a:t>qualité d’évaluation des effets indésirables</a:t>
          </a:r>
          <a:endParaRPr lang="en-US" dirty="0"/>
        </a:p>
      </dgm:t>
    </dgm:pt>
    <dgm:pt modelId="{CDE1503E-9101-4DD2-93AE-540F6074FF9F}" type="parTrans" cxnId="{98933E5C-A811-40D2-AAFC-DD4D39AE85C5}">
      <dgm:prSet/>
      <dgm:spPr/>
      <dgm:t>
        <a:bodyPr/>
        <a:lstStyle/>
        <a:p>
          <a:endParaRPr lang="en-US"/>
        </a:p>
      </dgm:t>
    </dgm:pt>
    <dgm:pt modelId="{FBC5C3EB-4D66-45BF-A6AF-F076DC1452FC}" type="sibTrans" cxnId="{98933E5C-A811-40D2-AAFC-DD4D39AE85C5}">
      <dgm:prSet/>
      <dgm:spPr/>
      <dgm:t>
        <a:bodyPr/>
        <a:lstStyle/>
        <a:p>
          <a:endParaRPr lang="en-US"/>
        </a:p>
      </dgm:t>
    </dgm:pt>
    <dgm:pt modelId="{8DEE79F0-FB2A-49B3-9A67-08CFD57F810A}">
      <dgm:prSet/>
      <dgm:spPr/>
      <dgm:t>
        <a:bodyPr/>
        <a:lstStyle/>
        <a:p>
          <a:r>
            <a:rPr lang="fr-FR" dirty="0">
              <a:sym typeface="Wingdings" panose="05000000000000000000" pitchFamily="2" charset="2"/>
            </a:rPr>
            <a:t></a:t>
          </a:r>
          <a:r>
            <a:rPr lang="fr-FR" dirty="0"/>
            <a:t> biais de performance</a:t>
          </a:r>
          <a:endParaRPr lang="en-US" dirty="0"/>
        </a:p>
      </dgm:t>
    </dgm:pt>
    <dgm:pt modelId="{9C3526F6-DD2D-4574-8C25-7FEB0D063313}" type="parTrans" cxnId="{BD7C001E-C173-46E4-812E-C34AF0BECB57}">
      <dgm:prSet/>
      <dgm:spPr/>
      <dgm:t>
        <a:bodyPr/>
        <a:lstStyle/>
        <a:p>
          <a:endParaRPr lang="fr-FR"/>
        </a:p>
      </dgm:t>
    </dgm:pt>
    <dgm:pt modelId="{DF17F787-86ED-48D2-A193-E4402C88D4E9}" type="sibTrans" cxnId="{BD7C001E-C173-46E4-812E-C34AF0BECB57}">
      <dgm:prSet/>
      <dgm:spPr/>
      <dgm:t>
        <a:bodyPr/>
        <a:lstStyle/>
        <a:p>
          <a:endParaRPr lang="en-US"/>
        </a:p>
      </dgm:t>
    </dgm:pt>
    <dgm:pt modelId="{9FCF4B30-5F45-4B1F-A1C9-CAED19623CC0}">
      <dgm:prSet/>
      <dgm:spPr/>
      <dgm:t>
        <a:bodyPr/>
        <a:lstStyle/>
        <a:p>
          <a:r>
            <a:rPr lang="fr-FR" dirty="0">
              <a:sym typeface="Wingdings" panose="05000000000000000000" pitchFamily="2" charset="2"/>
            </a:rPr>
            <a:t></a:t>
          </a:r>
          <a:r>
            <a:rPr lang="fr-FR" dirty="0"/>
            <a:t> biais de détection</a:t>
          </a:r>
          <a:endParaRPr lang="en-US" dirty="0"/>
        </a:p>
      </dgm:t>
    </dgm:pt>
    <dgm:pt modelId="{C53C8612-01B6-44EB-B609-0EBE3C322087}" type="parTrans" cxnId="{875A9BF0-1889-4D18-BD92-CBF865B3A8FB}">
      <dgm:prSet/>
      <dgm:spPr/>
      <dgm:t>
        <a:bodyPr/>
        <a:lstStyle/>
        <a:p>
          <a:endParaRPr lang="fr-FR"/>
        </a:p>
      </dgm:t>
    </dgm:pt>
    <dgm:pt modelId="{F74BCC5D-6C90-4029-911D-2DA027F30EBC}" type="sibTrans" cxnId="{875A9BF0-1889-4D18-BD92-CBF865B3A8FB}">
      <dgm:prSet/>
      <dgm:spPr/>
      <dgm:t>
        <a:bodyPr/>
        <a:lstStyle/>
        <a:p>
          <a:endParaRPr lang="en-US"/>
        </a:p>
      </dgm:t>
    </dgm:pt>
    <dgm:pt modelId="{C34FB527-3CBB-4D9F-A9A5-E85788B9AC08}">
      <dgm:prSet/>
      <dgm:spPr/>
      <dgm:t>
        <a:bodyPr/>
        <a:lstStyle/>
        <a:p>
          <a:r>
            <a:rPr lang="fr-FR" dirty="0">
              <a:sym typeface="Wingdings" panose="05000000000000000000" pitchFamily="2" charset="2"/>
            </a:rPr>
            <a:t></a:t>
          </a:r>
          <a:r>
            <a:rPr lang="fr-FR" dirty="0"/>
            <a:t> biais lié aux perdus de vue</a:t>
          </a:r>
          <a:endParaRPr lang="en-US" dirty="0"/>
        </a:p>
      </dgm:t>
    </dgm:pt>
    <dgm:pt modelId="{22F3E8EA-3877-44B7-9396-0C3E8B747FB2}" type="parTrans" cxnId="{B2EFD473-6F8E-4150-8BE8-638AA840DB29}">
      <dgm:prSet/>
      <dgm:spPr/>
      <dgm:t>
        <a:bodyPr/>
        <a:lstStyle/>
        <a:p>
          <a:endParaRPr lang="fr-FR"/>
        </a:p>
      </dgm:t>
    </dgm:pt>
    <dgm:pt modelId="{609D43BA-D56D-419A-802A-8729FA8E8DA1}" type="sibTrans" cxnId="{B2EFD473-6F8E-4150-8BE8-638AA840DB29}">
      <dgm:prSet/>
      <dgm:spPr/>
      <dgm:t>
        <a:bodyPr/>
        <a:lstStyle/>
        <a:p>
          <a:endParaRPr lang="en-US"/>
        </a:p>
      </dgm:t>
    </dgm:pt>
    <dgm:pt modelId="{7F99F155-6249-4821-A69C-8EB264AADA46}" type="pres">
      <dgm:prSet presAssocID="{BEE55E2E-E718-409B-8A98-8494D1DE9C03}" presName="linear" presStyleCnt="0">
        <dgm:presLayoutVars>
          <dgm:dir/>
          <dgm:animLvl val="lvl"/>
          <dgm:resizeHandles val="exact"/>
        </dgm:presLayoutVars>
      </dgm:prSet>
      <dgm:spPr/>
      <dgm:t>
        <a:bodyPr/>
        <a:lstStyle/>
        <a:p>
          <a:endParaRPr lang="fr-FR"/>
        </a:p>
      </dgm:t>
    </dgm:pt>
    <dgm:pt modelId="{CBC14A9C-6A6E-4844-9267-B9D8EACB161C}" type="pres">
      <dgm:prSet presAssocID="{FAD3AFA2-17B2-47F3-923C-4DCDCA53EBC7}" presName="parentLin" presStyleCnt="0"/>
      <dgm:spPr/>
    </dgm:pt>
    <dgm:pt modelId="{5814F2E6-FD9A-4C3E-87CC-50DFC26FD281}" type="pres">
      <dgm:prSet presAssocID="{FAD3AFA2-17B2-47F3-923C-4DCDCA53EBC7}" presName="parentLeftMargin" presStyleLbl="node1" presStyleIdx="0" presStyleCnt="2"/>
      <dgm:spPr/>
      <dgm:t>
        <a:bodyPr/>
        <a:lstStyle/>
        <a:p>
          <a:endParaRPr lang="fr-FR"/>
        </a:p>
      </dgm:t>
    </dgm:pt>
    <dgm:pt modelId="{8E504FA1-74D0-40DE-B24A-DAED1F28D106}" type="pres">
      <dgm:prSet presAssocID="{FAD3AFA2-17B2-47F3-923C-4DCDCA53EBC7}" presName="parentText" presStyleLbl="node1" presStyleIdx="0" presStyleCnt="2">
        <dgm:presLayoutVars>
          <dgm:chMax val="0"/>
          <dgm:bulletEnabled val="1"/>
        </dgm:presLayoutVars>
      </dgm:prSet>
      <dgm:spPr/>
      <dgm:t>
        <a:bodyPr/>
        <a:lstStyle/>
        <a:p>
          <a:endParaRPr lang="fr-FR"/>
        </a:p>
      </dgm:t>
    </dgm:pt>
    <dgm:pt modelId="{8DA33E32-E616-4497-BF15-875834F30A34}" type="pres">
      <dgm:prSet presAssocID="{FAD3AFA2-17B2-47F3-923C-4DCDCA53EBC7}" presName="negativeSpace" presStyleCnt="0"/>
      <dgm:spPr/>
    </dgm:pt>
    <dgm:pt modelId="{EC8733FC-8544-422B-B64D-164BD2B94119}" type="pres">
      <dgm:prSet presAssocID="{FAD3AFA2-17B2-47F3-923C-4DCDCA53EBC7}" presName="childText" presStyleLbl="conFgAcc1" presStyleIdx="0" presStyleCnt="2">
        <dgm:presLayoutVars>
          <dgm:bulletEnabled val="1"/>
        </dgm:presLayoutVars>
      </dgm:prSet>
      <dgm:spPr/>
      <dgm:t>
        <a:bodyPr/>
        <a:lstStyle/>
        <a:p>
          <a:endParaRPr lang="fr-FR"/>
        </a:p>
      </dgm:t>
    </dgm:pt>
    <dgm:pt modelId="{4B8490B3-EA02-4B0C-A9A8-A79D715EEEB7}" type="pres">
      <dgm:prSet presAssocID="{FF575B18-C506-46F1-8CC4-F639AE5B5D99}" presName="spaceBetweenRectangles" presStyleCnt="0"/>
      <dgm:spPr/>
    </dgm:pt>
    <dgm:pt modelId="{6111DADF-A3A7-4F8B-8672-7BA510952D85}" type="pres">
      <dgm:prSet presAssocID="{31CF7EA4-1A8F-4355-BD2A-657C86C58526}" presName="parentLin" presStyleCnt="0"/>
      <dgm:spPr/>
    </dgm:pt>
    <dgm:pt modelId="{965B874F-D74E-4E07-B90F-3461D4D4E04E}" type="pres">
      <dgm:prSet presAssocID="{31CF7EA4-1A8F-4355-BD2A-657C86C58526}" presName="parentLeftMargin" presStyleLbl="node1" presStyleIdx="0" presStyleCnt="2"/>
      <dgm:spPr/>
      <dgm:t>
        <a:bodyPr/>
        <a:lstStyle/>
        <a:p>
          <a:endParaRPr lang="fr-FR"/>
        </a:p>
      </dgm:t>
    </dgm:pt>
    <dgm:pt modelId="{0AF800A8-8680-4BB5-BBEE-99DB8E6EDBC1}" type="pres">
      <dgm:prSet presAssocID="{31CF7EA4-1A8F-4355-BD2A-657C86C58526}" presName="parentText" presStyleLbl="node1" presStyleIdx="1" presStyleCnt="2">
        <dgm:presLayoutVars>
          <dgm:chMax val="0"/>
          <dgm:bulletEnabled val="1"/>
        </dgm:presLayoutVars>
      </dgm:prSet>
      <dgm:spPr/>
      <dgm:t>
        <a:bodyPr/>
        <a:lstStyle/>
        <a:p>
          <a:endParaRPr lang="fr-FR"/>
        </a:p>
      </dgm:t>
    </dgm:pt>
    <dgm:pt modelId="{E03A52DA-0E6E-4F76-AE8C-0A8915106AF8}" type="pres">
      <dgm:prSet presAssocID="{31CF7EA4-1A8F-4355-BD2A-657C86C58526}" presName="negativeSpace" presStyleCnt="0"/>
      <dgm:spPr/>
    </dgm:pt>
    <dgm:pt modelId="{19A95434-CF4C-4381-BF83-DC20356B14BC}" type="pres">
      <dgm:prSet presAssocID="{31CF7EA4-1A8F-4355-BD2A-657C86C58526}" presName="childText" presStyleLbl="conFgAcc1" presStyleIdx="1" presStyleCnt="2">
        <dgm:presLayoutVars>
          <dgm:bulletEnabled val="1"/>
        </dgm:presLayoutVars>
      </dgm:prSet>
      <dgm:spPr/>
      <dgm:t>
        <a:bodyPr/>
        <a:lstStyle/>
        <a:p>
          <a:endParaRPr lang="fr-FR"/>
        </a:p>
      </dgm:t>
    </dgm:pt>
  </dgm:ptLst>
  <dgm:cxnLst>
    <dgm:cxn modelId="{042948E3-9B21-48BB-836F-96D8709046C0}" type="presOf" srcId="{31CF7EA4-1A8F-4355-BD2A-657C86C58526}" destId="{965B874F-D74E-4E07-B90F-3461D4D4E04E}" srcOrd="0" destOrd="0" presId="urn:microsoft.com/office/officeart/2005/8/layout/list1"/>
    <dgm:cxn modelId="{5B652D73-49EF-4F54-BCF6-109C0E5B3CA1}" srcId="{31CF7EA4-1A8F-4355-BD2A-657C86C58526}" destId="{0FBFF6B5-F5D3-4227-9F80-80B599C6FBB9}" srcOrd="0" destOrd="0" parTransId="{41F132C6-D470-4766-8B0E-4BB4A3258B68}" sibTransId="{4EBFB217-D94D-43B9-A6F3-E61E8532FFAF}"/>
    <dgm:cxn modelId="{BD7C001E-C173-46E4-812E-C34AF0BECB57}" srcId="{FAD3AFA2-17B2-47F3-923C-4DCDCA53EBC7}" destId="{8DEE79F0-FB2A-49B3-9A67-08CFD57F810A}" srcOrd="2" destOrd="0" parTransId="{9C3526F6-DD2D-4574-8C25-7FEB0D063313}" sibTransId="{DF17F787-86ED-48D2-A193-E4402C88D4E9}"/>
    <dgm:cxn modelId="{E46D5B9F-3CD7-442E-BD05-A420D16D892B}" srcId="{FAD3AFA2-17B2-47F3-923C-4DCDCA53EBC7}" destId="{8CF2F2BD-530E-456F-ABE6-7C1FCF3A61CF}" srcOrd="1" destOrd="0" parTransId="{2B40CB1F-A6C8-4270-8B54-57E782B9380A}" sibTransId="{FA11F949-1BF4-4C2C-A731-B42B278CB46E}"/>
    <dgm:cxn modelId="{D0E9D5B9-0B68-4CEB-9FE8-82DE11A4EF54}" type="presOf" srcId="{FAD3AFA2-17B2-47F3-923C-4DCDCA53EBC7}" destId="{5814F2E6-FD9A-4C3E-87CC-50DFC26FD281}" srcOrd="0" destOrd="0" presId="urn:microsoft.com/office/officeart/2005/8/layout/list1"/>
    <dgm:cxn modelId="{2204CBF8-CC09-4B76-A2AB-66F20E464E23}" type="presOf" srcId="{0D3CD884-F785-472C-9256-80EA0D61D27F}" destId="{EC8733FC-8544-422B-B64D-164BD2B94119}" srcOrd="0" destOrd="0" presId="urn:microsoft.com/office/officeart/2005/8/layout/list1"/>
    <dgm:cxn modelId="{63DBA334-72D0-49BB-B80D-82FF6928BC8E}" type="presOf" srcId="{C34FB527-3CBB-4D9F-A9A5-E85788B9AC08}" destId="{EC8733FC-8544-422B-B64D-164BD2B94119}" srcOrd="0" destOrd="4" presId="urn:microsoft.com/office/officeart/2005/8/layout/list1"/>
    <dgm:cxn modelId="{D7802741-A7C5-4D63-9E5D-C13C52AD44C1}" srcId="{BEE55E2E-E718-409B-8A98-8494D1DE9C03}" destId="{FAD3AFA2-17B2-47F3-923C-4DCDCA53EBC7}" srcOrd="0" destOrd="0" parTransId="{01F3D7D2-E732-42E7-8594-7927379D463D}" sibTransId="{FF575B18-C506-46F1-8CC4-F639AE5B5D99}"/>
    <dgm:cxn modelId="{875A9BF0-1889-4D18-BD92-CBF865B3A8FB}" srcId="{FAD3AFA2-17B2-47F3-923C-4DCDCA53EBC7}" destId="{9FCF4B30-5F45-4B1F-A1C9-CAED19623CC0}" srcOrd="3" destOrd="0" parTransId="{C53C8612-01B6-44EB-B609-0EBE3C322087}" sibTransId="{F74BCC5D-6C90-4029-911D-2DA027F30EBC}"/>
    <dgm:cxn modelId="{98933E5C-A811-40D2-AAFC-DD4D39AE85C5}" srcId="{31CF7EA4-1A8F-4355-BD2A-657C86C58526}" destId="{79FAEB42-D4CC-4589-A827-331A325F4876}" srcOrd="2" destOrd="0" parTransId="{CDE1503E-9101-4DD2-93AE-540F6074FF9F}" sibTransId="{FBC5C3EB-4D66-45BF-A6AF-F076DC1452FC}"/>
    <dgm:cxn modelId="{15DD8E71-F1EC-44AD-8BF2-75C47986D53D}" type="presOf" srcId="{9FCF4B30-5F45-4B1F-A1C9-CAED19623CC0}" destId="{EC8733FC-8544-422B-B64D-164BD2B94119}" srcOrd="0" destOrd="3" presId="urn:microsoft.com/office/officeart/2005/8/layout/list1"/>
    <dgm:cxn modelId="{EE28C18B-8BC6-4440-9AA7-7FCBDA28D7BA}" type="presOf" srcId="{BEE55E2E-E718-409B-8A98-8494D1DE9C03}" destId="{7F99F155-6249-4821-A69C-8EB264AADA46}" srcOrd="0" destOrd="0" presId="urn:microsoft.com/office/officeart/2005/8/layout/list1"/>
    <dgm:cxn modelId="{4CE02E89-F86F-4BF6-A9C1-A1B27C571A73}" srcId="{BEE55E2E-E718-409B-8A98-8494D1DE9C03}" destId="{31CF7EA4-1A8F-4355-BD2A-657C86C58526}" srcOrd="1" destOrd="0" parTransId="{914B6595-5BAF-42E8-A0FF-EC064A82110F}" sibTransId="{6FF114B1-1D90-4D5C-BA16-D2DD90593783}"/>
    <dgm:cxn modelId="{2480DED3-A5EE-4C0E-8FC2-63797CB4310C}" srcId="{FAD3AFA2-17B2-47F3-923C-4DCDCA53EBC7}" destId="{0D3CD884-F785-472C-9256-80EA0D61D27F}" srcOrd="0" destOrd="0" parTransId="{F8C7ADFF-DEDC-447F-B37C-30EED77DC5C2}" sibTransId="{B7885065-794E-447F-BF87-B57C256E3809}"/>
    <dgm:cxn modelId="{5509C04A-2340-4861-A824-0A8E32A7F1BA}" type="presOf" srcId="{8CF2F2BD-530E-456F-ABE6-7C1FCF3A61CF}" destId="{EC8733FC-8544-422B-B64D-164BD2B94119}" srcOrd="0" destOrd="1" presId="urn:microsoft.com/office/officeart/2005/8/layout/list1"/>
    <dgm:cxn modelId="{8BF25633-1934-45F2-BBE3-45A3AB322E83}" type="presOf" srcId="{79FAEB42-D4CC-4589-A827-331A325F4876}" destId="{19A95434-CF4C-4381-BF83-DC20356B14BC}" srcOrd="0" destOrd="2" presId="urn:microsoft.com/office/officeart/2005/8/layout/list1"/>
    <dgm:cxn modelId="{632204B8-3AA8-41B4-AA5A-78A2AA313E05}" type="presOf" srcId="{0FBFF6B5-F5D3-4227-9F80-80B599C6FBB9}" destId="{19A95434-CF4C-4381-BF83-DC20356B14BC}" srcOrd="0" destOrd="0" presId="urn:microsoft.com/office/officeart/2005/8/layout/list1"/>
    <dgm:cxn modelId="{957FB6B5-0937-4D2B-9374-96DCF70B41F1}" type="presOf" srcId="{B10556A9-FB64-48E8-85EE-93C83B37BD79}" destId="{19A95434-CF4C-4381-BF83-DC20356B14BC}" srcOrd="0" destOrd="1" presId="urn:microsoft.com/office/officeart/2005/8/layout/list1"/>
    <dgm:cxn modelId="{0A80E66C-CFA9-4FAC-9E99-36CBD5E07C1B}" type="presOf" srcId="{FAD3AFA2-17B2-47F3-923C-4DCDCA53EBC7}" destId="{8E504FA1-74D0-40DE-B24A-DAED1F28D106}" srcOrd="1" destOrd="0" presId="urn:microsoft.com/office/officeart/2005/8/layout/list1"/>
    <dgm:cxn modelId="{488DAD09-1758-48C3-BE62-62FD2D1824AB}" type="presOf" srcId="{8DEE79F0-FB2A-49B3-9A67-08CFD57F810A}" destId="{EC8733FC-8544-422B-B64D-164BD2B94119}" srcOrd="0" destOrd="2" presId="urn:microsoft.com/office/officeart/2005/8/layout/list1"/>
    <dgm:cxn modelId="{8530D788-F3B0-4A73-A761-E5D7DA71C7A3}" srcId="{31CF7EA4-1A8F-4355-BD2A-657C86C58526}" destId="{B10556A9-FB64-48E8-85EE-93C83B37BD79}" srcOrd="1" destOrd="0" parTransId="{E55C7D6C-9319-48D1-A3C8-F574AE051DF4}" sibTransId="{883DC6A5-FF4B-4090-9AB8-E337D8E268B9}"/>
    <dgm:cxn modelId="{B2EFD473-6F8E-4150-8BE8-638AA840DB29}" srcId="{FAD3AFA2-17B2-47F3-923C-4DCDCA53EBC7}" destId="{C34FB527-3CBB-4D9F-A9A5-E85788B9AC08}" srcOrd="4" destOrd="0" parTransId="{22F3E8EA-3877-44B7-9396-0C3E8B747FB2}" sibTransId="{609D43BA-D56D-419A-802A-8729FA8E8DA1}"/>
    <dgm:cxn modelId="{99EB6662-1F43-44F0-B64C-6E017A4029DF}" type="presOf" srcId="{31CF7EA4-1A8F-4355-BD2A-657C86C58526}" destId="{0AF800A8-8680-4BB5-BBEE-99DB8E6EDBC1}" srcOrd="1" destOrd="0" presId="urn:microsoft.com/office/officeart/2005/8/layout/list1"/>
    <dgm:cxn modelId="{0B388EBB-E4DD-4934-BF6E-E5C6EFEC6CF2}" type="presParOf" srcId="{7F99F155-6249-4821-A69C-8EB264AADA46}" destId="{CBC14A9C-6A6E-4844-9267-B9D8EACB161C}" srcOrd="0" destOrd="0" presId="urn:microsoft.com/office/officeart/2005/8/layout/list1"/>
    <dgm:cxn modelId="{AE9CDB66-8DBE-4930-8931-65A06CB83709}" type="presParOf" srcId="{CBC14A9C-6A6E-4844-9267-B9D8EACB161C}" destId="{5814F2E6-FD9A-4C3E-87CC-50DFC26FD281}" srcOrd="0" destOrd="0" presId="urn:microsoft.com/office/officeart/2005/8/layout/list1"/>
    <dgm:cxn modelId="{361ECCCB-AC0C-4470-8A1D-0AD15AA7D1AE}" type="presParOf" srcId="{CBC14A9C-6A6E-4844-9267-B9D8EACB161C}" destId="{8E504FA1-74D0-40DE-B24A-DAED1F28D106}" srcOrd="1" destOrd="0" presId="urn:microsoft.com/office/officeart/2005/8/layout/list1"/>
    <dgm:cxn modelId="{27FA24E2-C324-4649-82D2-9DE20D948304}" type="presParOf" srcId="{7F99F155-6249-4821-A69C-8EB264AADA46}" destId="{8DA33E32-E616-4497-BF15-875834F30A34}" srcOrd="1" destOrd="0" presId="urn:microsoft.com/office/officeart/2005/8/layout/list1"/>
    <dgm:cxn modelId="{ADF6B178-4927-4285-AC16-C3AFC2C3C589}" type="presParOf" srcId="{7F99F155-6249-4821-A69C-8EB264AADA46}" destId="{EC8733FC-8544-422B-B64D-164BD2B94119}" srcOrd="2" destOrd="0" presId="urn:microsoft.com/office/officeart/2005/8/layout/list1"/>
    <dgm:cxn modelId="{A2736D65-7658-4650-9FD3-22A0B4F2EEE6}" type="presParOf" srcId="{7F99F155-6249-4821-A69C-8EB264AADA46}" destId="{4B8490B3-EA02-4B0C-A9A8-A79D715EEEB7}" srcOrd="3" destOrd="0" presId="urn:microsoft.com/office/officeart/2005/8/layout/list1"/>
    <dgm:cxn modelId="{D98F661E-C7D7-4D2F-9758-643B64778696}" type="presParOf" srcId="{7F99F155-6249-4821-A69C-8EB264AADA46}" destId="{6111DADF-A3A7-4F8B-8672-7BA510952D85}" srcOrd="4" destOrd="0" presId="urn:microsoft.com/office/officeart/2005/8/layout/list1"/>
    <dgm:cxn modelId="{E669D600-B663-4B02-9012-75D58C6B50B9}" type="presParOf" srcId="{6111DADF-A3A7-4F8B-8672-7BA510952D85}" destId="{965B874F-D74E-4E07-B90F-3461D4D4E04E}" srcOrd="0" destOrd="0" presId="urn:microsoft.com/office/officeart/2005/8/layout/list1"/>
    <dgm:cxn modelId="{16D0AC96-44E9-4F96-B846-5291384F1528}" type="presParOf" srcId="{6111DADF-A3A7-4F8B-8672-7BA510952D85}" destId="{0AF800A8-8680-4BB5-BBEE-99DB8E6EDBC1}" srcOrd="1" destOrd="0" presId="urn:microsoft.com/office/officeart/2005/8/layout/list1"/>
    <dgm:cxn modelId="{28560957-7922-4348-806A-E63F59D2B4AB}" type="presParOf" srcId="{7F99F155-6249-4821-A69C-8EB264AADA46}" destId="{E03A52DA-0E6E-4F76-AE8C-0A8915106AF8}" srcOrd="5" destOrd="0" presId="urn:microsoft.com/office/officeart/2005/8/layout/list1"/>
    <dgm:cxn modelId="{26234BDD-9566-468B-A684-454890A95732}" type="presParOf" srcId="{7F99F155-6249-4821-A69C-8EB264AADA46}" destId="{19A95434-CF4C-4381-BF83-DC20356B14BC}"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25F563-A30E-47D3-BF72-E2BBCC54E78B}"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fr-FR"/>
        </a:p>
      </dgm:t>
    </dgm:pt>
    <dgm:pt modelId="{8740FAB1-5AE3-445F-9290-EC73FCBB251B}">
      <dgm:prSet phldrT="[Texte]"/>
      <dgm:spPr/>
      <dgm:t>
        <a:bodyPr/>
        <a:lstStyle/>
        <a:p>
          <a:r>
            <a:rPr lang="fr-FR" dirty="0"/>
            <a:t>1</a:t>
          </a:r>
          <a:r>
            <a:rPr lang="fr-FR" baseline="30000" dirty="0"/>
            <a:t>er</a:t>
          </a:r>
          <a:r>
            <a:rPr lang="fr-FR" dirty="0"/>
            <a:t> tour du consensus</a:t>
          </a:r>
        </a:p>
      </dgm:t>
    </dgm:pt>
    <dgm:pt modelId="{D26DFB30-5E46-43B7-BCE7-B148C189249E}" type="parTrans" cxnId="{451D2F92-E5B5-475C-82D2-A56AF88C5780}">
      <dgm:prSet/>
      <dgm:spPr/>
      <dgm:t>
        <a:bodyPr/>
        <a:lstStyle/>
        <a:p>
          <a:endParaRPr lang="fr-FR"/>
        </a:p>
      </dgm:t>
    </dgm:pt>
    <dgm:pt modelId="{ADC95F4C-580F-4DD8-AE8F-00FBCAD64500}" type="sibTrans" cxnId="{451D2F92-E5B5-475C-82D2-A56AF88C5780}">
      <dgm:prSet/>
      <dgm:spPr/>
      <dgm:t>
        <a:bodyPr/>
        <a:lstStyle/>
        <a:p>
          <a:endParaRPr lang="fr-FR"/>
        </a:p>
      </dgm:t>
    </dgm:pt>
    <dgm:pt modelId="{A478253B-028E-40E3-AC10-F8AB9EFE0120}">
      <dgm:prSet phldrT="[Texte]"/>
      <dgm:spPr/>
      <dgm:t>
        <a:bodyPr/>
        <a:lstStyle/>
        <a:p>
          <a:r>
            <a:rPr lang="fr-FR" dirty="0"/>
            <a:t>Texte préliminaire des recommandations</a:t>
          </a:r>
        </a:p>
      </dgm:t>
    </dgm:pt>
    <dgm:pt modelId="{73D65136-C21F-46A5-AB75-4E54853DBD05}" type="parTrans" cxnId="{748ACFE5-AA55-4794-AD19-33849C077C56}">
      <dgm:prSet/>
      <dgm:spPr/>
      <dgm:t>
        <a:bodyPr/>
        <a:lstStyle/>
        <a:p>
          <a:endParaRPr lang="fr-FR"/>
        </a:p>
      </dgm:t>
    </dgm:pt>
    <dgm:pt modelId="{67FEBC28-5870-46D9-B207-8B6F35CABA2E}" type="sibTrans" cxnId="{748ACFE5-AA55-4794-AD19-33849C077C56}">
      <dgm:prSet/>
      <dgm:spPr/>
      <dgm:t>
        <a:bodyPr/>
        <a:lstStyle/>
        <a:p>
          <a:endParaRPr lang="fr-FR"/>
        </a:p>
      </dgm:t>
    </dgm:pt>
    <dgm:pt modelId="{A83320B6-FBB2-4D11-929C-87313EC31686}">
      <dgm:prSet phldrT="[Texte]"/>
      <dgm:spPr/>
      <dgm:t>
        <a:bodyPr/>
        <a:lstStyle/>
        <a:p>
          <a:r>
            <a:rPr lang="fr-FR" dirty="0"/>
            <a:t>2</a:t>
          </a:r>
          <a:r>
            <a:rPr lang="fr-FR" baseline="30000" dirty="0"/>
            <a:t>ème</a:t>
          </a:r>
          <a:r>
            <a:rPr lang="fr-FR" dirty="0"/>
            <a:t> tour du consensus</a:t>
          </a:r>
        </a:p>
      </dgm:t>
    </dgm:pt>
    <dgm:pt modelId="{58F18E0B-9EA6-4686-8D26-967A2CDEAD0A}" type="parTrans" cxnId="{347997D2-D5B2-46CB-97BA-9F64F8D4575D}">
      <dgm:prSet/>
      <dgm:spPr/>
      <dgm:t>
        <a:bodyPr/>
        <a:lstStyle/>
        <a:p>
          <a:endParaRPr lang="fr-FR"/>
        </a:p>
      </dgm:t>
    </dgm:pt>
    <dgm:pt modelId="{022633BD-B7BF-4C35-9DF0-350B7083CE5A}" type="sibTrans" cxnId="{347997D2-D5B2-46CB-97BA-9F64F8D4575D}">
      <dgm:prSet/>
      <dgm:spPr/>
      <dgm:t>
        <a:bodyPr/>
        <a:lstStyle/>
        <a:p>
          <a:endParaRPr lang="fr-FR"/>
        </a:p>
      </dgm:t>
    </dgm:pt>
    <dgm:pt modelId="{F1396C25-F7E1-455F-8E16-223391669B95}">
      <dgm:prSet phldrT="[Texte]"/>
      <dgm:spPr/>
      <dgm:t>
        <a:bodyPr/>
        <a:lstStyle/>
        <a:p>
          <a:r>
            <a:rPr lang="fr-FR" dirty="0"/>
            <a:t>Réécriture et réévaluation des items</a:t>
          </a:r>
        </a:p>
      </dgm:t>
    </dgm:pt>
    <dgm:pt modelId="{C77434C2-1171-4A5E-9517-3469E676E722}" type="parTrans" cxnId="{5C0D6075-6B96-49EC-A148-7C5813967793}">
      <dgm:prSet/>
      <dgm:spPr/>
      <dgm:t>
        <a:bodyPr/>
        <a:lstStyle/>
        <a:p>
          <a:endParaRPr lang="fr-FR"/>
        </a:p>
      </dgm:t>
    </dgm:pt>
    <dgm:pt modelId="{A890BF41-CDE6-4888-8C8C-928D9C547698}" type="sibTrans" cxnId="{5C0D6075-6B96-49EC-A148-7C5813967793}">
      <dgm:prSet/>
      <dgm:spPr/>
      <dgm:t>
        <a:bodyPr/>
        <a:lstStyle/>
        <a:p>
          <a:endParaRPr lang="fr-FR"/>
        </a:p>
      </dgm:t>
    </dgm:pt>
    <dgm:pt modelId="{1D455D9C-E0F3-4717-ABE5-7D6C1D0AE041}">
      <dgm:prSet phldrT="[Texte]"/>
      <dgm:spPr/>
      <dgm:t>
        <a:bodyPr/>
        <a:lstStyle/>
        <a:p>
          <a:r>
            <a:rPr lang="fr-FR" dirty="0"/>
            <a:t>3</a:t>
          </a:r>
          <a:r>
            <a:rPr lang="fr-FR" baseline="30000" dirty="0"/>
            <a:t>ème</a:t>
          </a:r>
          <a:r>
            <a:rPr lang="fr-FR" dirty="0"/>
            <a:t> tour d consensus</a:t>
          </a:r>
        </a:p>
      </dgm:t>
    </dgm:pt>
    <dgm:pt modelId="{CFCDC41B-1C53-42D5-B8D2-D3F010C439E8}" type="parTrans" cxnId="{D14D34B6-E586-494B-A5E2-3372D5B5F5AC}">
      <dgm:prSet/>
      <dgm:spPr/>
      <dgm:t>
        <a:bodyPr/>
        <a:lstStyle/>
        <a:p>
          <a:endParaRPr lang="fr-FR"/>
        </a:p>
      </dgm:t>
    </dgm:pt>
    <dgm:pt modelId="{9F8BC245-792D-46B2-BA6D-AD9EB0022478}" type="sibTrans" cxnId="{D14D34B6-E586-494B-A5E2-3372D5B5F5AC}">
      <dgm:prSet/>
      <dgm:spPr/>
      <dgm:t>
        <a:bodyPr/>
        <a:lstStyle/>
        <a:p>
          <a:endParaRPr lang="fr-FR"/>
        </a:p>
      </dgm:t>
    </dgm:pt>
    <dgm:pt modelId="{7ED2CAF7-1B1E-4F05-8362-4F2338E1CD79}">
      <dgm:prSet phldrT="[Texte]"/>
      <dgm:spPr/>
      <dgm:t>
        <a:bodyPr/>
        <a:lstStyle/>
        <a:p>
          <a:r>
            <a:rPr lang="fr-FR" dirty="0"/>
            <a:t>Réécriture et réévaluation des items</a:t>
          </a:r>
        </a:p>
      </dgm:t>
    </dgm:pt>
    <dgm:pt modelId="{52B8028B-6F00-4E08-9E19-7693DCCF2AA1}" type="parTrans" cxnId="{157EE872-806C-45E8-829A-4DBD29A4D8A6}">
      <dgm:prSet/>
      <dgm:spPr/>
      <dgm:t>
        <a:bodyPr/>
        <a:lstStyle/>
        <a:p>
          <a:endParaRPr lang="fr-FR"/>
        </a:p>
      </dgm:t>
    </dgm:pt>
    <dgm:pt modelId="{D0A0CE95-535F-420E-B958-C5160CCFA304}" type="sibTrans" cxnId="{157EE872-806C-45E8-829A-4DBD29A4D8A6}">
      <dgm:prSet/>
      <dgm:spPr/>
      <dgm:t>
        <a:bodyPr/>
        <a:lstStyle/>
        <a:p>
          <a:endParaRPr lang="fr-FR"/>
        </a:p>
      </dgm:t>
    </dgm:pt>
    <dgm:pt modelId="{83D7A886-B17B-4E22-A0D1-91EAB7F1C775}">
      <dgm:prSet phldrT="[Texte]"/>
      <dgm:spPr/>
      <dgm:t>
        <a:bodyPr/>
        <a:lstStyle/>
        <a:p>
          <a:pPr>
            <a:buNone/>
          </a:pPr>
          <a:r>
            <a:rPr lang="fr-FR" dirty="0"/>
            <a:t>(pas de consensus)</a:t>
          </a:r>
        </a:p>
      </dgm:t>
    </dgm:pt>
    <dgm:pt modelId="{C9E21E45-AB89-46C3-86EB-AD47A8DA8B93}" type="parTrans" cxnId="{712380DF-CA6D-455D-8429-04EDF4FDC41C}">
      <dgm:prSet/>
      <dgm:spPr/>
      <dgm:t>
        <a:bodyPr/>
        <a:lstStyle/>
        <a:p>
          <a:endParaRPr lang="fr-FR"/>
        </a:p>
      </dgm:t>
    </dgm:pt>
    <dgm:pt modelId="{0D67223E-4C5B-4850-8540-56191E4D538B}" type="sibTrans" cxnId="{712380DF-CA6D-455D-8429-04EDF4FDC41C}">
      <dgm:prSet/>
      <dgm:spPr/>
      <dgm:t>
        <a:bodyPr/>
        <a:lstStyle/>
        <a:p>
          <a:endParaRPr lang="fr-FR"/>
        </a:p>
      </dgm:t>
    </dgm:pt>
    <dgm:pt modelId="{026F4A8D-03DF-46BC-BFB9-84C1A73A6E93}">
      <dgm:prSet phldrT="[Texte]"/>
      <dgm:spPr/>
      <dgm:t>
        <a:bodyPr/>
        <a:lstStyle/>
        <a:p>
          <a:pPr>
            <a:buFont typeface="Arial" panose="020B0604020202020204" pitchFamily="34" charset="0"/>
            <a:buChar char="•"/>
          </a:pPr>
          <a:r>
            <a:rPr lang="fr-FR" dirty="0"/>
            <a:t>Consensus sur les Items</a:t>
          </a:r>
        </a:p>
      </dgm:t>
    </dgm:pt>
    <dgm:pt modelId="{22140255-1ABA-4F50-9514-8EB0C394268D}" type="parTrans" cxnId="{86D2E0EA-CD81-481A-B03A-2A81CC8E47B9}">
      <dgm:prSet/>
      <dgm:spPr/>
      <dgm:t>
        <a:bodyPr/>
        <a:lstStyle/>
        <a:p>
          <a:endParaRPr lang="fr-FR"/>
        </a:p>
      </dgm:t>
    </dgm:pt>
    <dgm:pt modelId="{63D82621-198A-456D-9AA8-D3FF1F745736}" type="sibTrans" cxnId="{86D2E0EA-CD81-481A-B03A-2A81CC8E47B9}">
      <dgm:prSet/>
      <dgm:spPr/>
      <dgm:t>
        <a:bodyPr/>
        <a:lstStyle/>
        <a:p>
          <a:endParaRPr lang="fr-FR"/>
        </a:p>
      </dgm:t>
    </dgm:pt>
    <dgm:pt modelId="{797D5287-6939-496E-B6A7-C713DAFB6D7E}">
      <dgm:prSet phldrT="[Texte]"/>
      <dgm:spPr/>
      <dgm:t>
        <a:bodyPr/>
        <a:lstStyle/>
        <a:p>
          <a:pPr>
            <a:buFont typeface="Arial" panose="020B0604020202020204" pitchFamily="34" charset="0"/>
            <a:buNone/>
          </a:pPr>
          <a:r>
            <a:rPr lang="fr-FR" dirty="0"/>
            <a:t>(hiérarchisations des items et scénarios)</a:t>
          </a:r>
        </a:p>
      </dgm:t>
    </dgm:pt>
    <dgm:pt modelId="{5B262A1D-051D-427F-903D-59939E443038}" type="parTrans" cxnId="{A62C9BC6-8458-4DDF-A152-3FF90926B8AD}">
      <dgm:prSet/>
      <dgm:spPr/>
      <dgm:t>
        <a:bodyPr/>
        <a:lstStyle/>
        <a:p>
          <a:endParaRPr lang="fr-FR"/>
        </a:p>
      </dgm:t>
    </dgm:pt>
    <dgm:pt modelId="{FCCBB220-CC7D-44B6-90A7-58E2AB309CB3}" type="sibTrans" cxnId="{A62C9BC6-8458-4DDF-A152-3FF90926B8AD}">
      <dgm:prSet/>
      <dgm:spPr/>
      <dgm:t>
        <a:bodyPr/>
        <a:lstStyle/>
        <a:p>
          <a:endParaRPr lang="fr-FR"/>
        </a:p>
      </dgm:t>
    </dgm:pt>
    <dgm:pt modelId="{615DE6E2-7EC0-4A54-AEBC-380A74D3E3E2}">
      <dgm:prSet/>
      <dgm:spPr/>
      <dgm:t>
        <a:bodyPr/>
        <a:lstStyle/>
        <a:p>
          <a:r>
            <a:rPr lang="fr-FR" dirty="0"/>
            <a:t>Consensus sur les Items</a:t>
          </a:r>
        </a:p>
      </dgm:t>
    </dgm:pt>
    <dgm:pt modelId="{BAFAF399-10EA-4D92-80FF-738203B5A81D}" type="parTrans" cxnId="{CC033F7A-6340-4078-BAA4-285ABCD05C28}">
      <dgm:prSet/>
      <dgm:spPr/>
      <dgm:t>
        <a:bodyPr/>
        <a:lstStyle/>
        <a:p>
          <a:endParaRPr lang="fr-FR"/>
        </a:p>
      </dgm:t>
    </dgm:pt>
    <dgm:pt modelId="{858A640D-0A24-4499-ACE3-1699EF43F137}" type="sibTrans" cxnId="{CC033F7A-6340-4078-BAA4-285ABCD05C28}">
      <dgm:prSet/>
      <dgm:spPr/>
      <dgm:t>
        <a:bodyPr/>
        <a:lstStyle/>
        <a:p>
          <a:endParaRPr lang="fr-FR"/>
        </a:p>
      </dgm:t>
    </dgm:pt>
    <dgm:pt modelId="{01218D54-3338-48BE-9B2E-FA08F03938A5}">
      <dgm:prSet/>
      <dgm:spPr/>
      <dgm:t>
        <a:bodyPr/>
        <a:lstStyle/>
        <a:p>
          <a:pPr>
            <a:buNone/>
          </a:pPr>
          <a:r>
            <a:rPr lang="fr-FR" dirty="0"/>
            <a:t>(hiérarchisations des items et scénarios)</a:t>
          </a:r>
        </a:p>
      </dgm:t>
    </dgm:pt>
    <dgm:pt modelId="{DC70FF78-26E8-4584-85F2-CE8E902BF66D}" type="parTrans" cxnId="{A6DD81A1-9BB4-47E7-8969-C4234C79E151}">
      <dgm:prSet/>
      <dgm:spPr/>
      <dgm:t>
        <a:bodyPr/>
        <a:lstStyle/>
        <a:p>
          <a:endParaRPr lang="fr-FR"/>
        </a:p>
      </dgm:t>
    </dgm:pt>
    <dgm:pt modelId="{300819F0-FC08-49E7-807C-12EEB48448C7}" type="sibTrans" cxnId="{A6DD81A1-9BB4-47E7-8969-C4234C79E151}">
      <dgm:prSet/>
      <dgm:spPr/>
      <dgm:t>
        <a:bodyPr/>
        <a:lstStyle/>
        <a:p>
          <a:endParaRPr lang="fr-FR"/>
        </a:p>
      </dgm:t>
    </dgm:pt>
    <dgm:pt modelId="{C18761C0-25BD-4124-B93E-848E9AC85C72}">
      <dgm:prSet/>
      <dgm:spPr/>
      <dgm:t>
        <a:bodyPr/>
        <a:lstStyle/>
        <a:p>
          <a:endParaRPr lang="fr-FR" dirty="0"/>
        </a:p>
      </dgm:t>
    </dgm:pt>
    <dgm:pt modelId="{5CA115CF-8C05-440F-A3FE-6CAB80FAE209}" type="parTrans" cxnId="{A0CFD55F-78C1-4CCB-8C71-D7D1338279EF}">
      <dgm:prSet/>
      <dgm:spPr/>
      <dgm:t>
        <a:bodyPr/>
        <a:lstStyle/>
        <a:p>
          <a:endParaRPr lang="fr-FR"/>
        </a:p>
      </dgm:t>
    </dgm:pt>
    <dgm:pt modelId="{1BF42B93-7E84-4935-A8FC-224813F6E897}" type="sibTrans" cxnId="{A0CFD55F-78C1-4CCB-8C71-D7D1338279EF}">
      <dgm:prSet/>
      <dgm:spPr/>
      <dgm:t>
        <a:bodyPr/>
        <a:lstStyle/>
        <a:p>
          <a:endParaRPr lang="fr-FR"/>
        </a:p>
      </dgm:t>
    </dgm:pt>
    <dgm:pt modelId="{57C759C1-0BFF-4C96-B961-8BB7AA9A8BC3}">
      <dgm:prSet/>
      <dgm:spPr/>
      <dgm:t>
        <a:bodyPr/>
        <a:lstStyle/>
        <a:p>
          <a:pPr>
            <a:buFont typeface="Arial" panose="020B0604020202020204" pitchFamily="34" charset="0"/>
            <a:buChar char="•"/>
          </a:pPr>
          <a:r>
            <a:rPr lang="fr-FR" dirty="0"/>
            <a:t>Évaluation et hiérarchisation finale des items</a:t>
          </a:r>
        </a:p>
      </dgm:t>
    </dgm:pt>
    <dgm:pt modelId="{0DC1EDBB-88DA-4C83-92F6-8568AA6C0138}" type="parTrans" cxnId="{84A162EA-7AA1-4A99-92DD-F805FA9C16B3}">
      <dgm:prSet/>
      <dgm:spPr/>
      <dgm:t>
        <a:bodyPr/>
        <a:lstStyle/>
        <a:p>
          <a:endParaRPr lang="fr-FR"/>
        </a:p>
      </dgm:t>
    </dgm:pt>
    <dgm:pt modelId="{94830F1C-5BFF-428E-831D-61671C67A083}" type="sibTrans" cxnId="{84A162EA-7AA1-4A99-92DD-F805FA9C16B3}">
      <dgm:prSet/>
      <dgm:spPr/>
      <dgm:t>
        <a:bodyPr/>
        <a:lstStyle/>
        <a:p>
          <a:endParaRPr lang="fr-FR"/>
        </a:p>
      </dgm:t>
    </dgm:pt>
    <dgm:pt modelId="{BD7752B6-4522-40B0-BBB9-FAF1E7DEAB9A}">
      <dgm:prSet/>
      <dgm:spPr/>
      <dgm:t>
        <a:bodyPr/>
        <a:lstStyle/>
        <a:p>
          <a:pPr>
            <a:buFont typeface="Arial" panose="020B0604020202020204" pitchFamily="34" charset="0"/>
            <a:buNone/>
          </a:pPr>
          <a:r>
            <a:rPr lang="fr-FR" dirty="0"/>
            <a:t>(Opinions)</a:t>
          </a:r>
        </a:p>
      </dgm:t>
    </dgm:pt>
    <dgm:pt modelId="{532A9EB3-12B3-4053-B848-12EFDF39D584}" type="parTrans" cxnId="{F262671C-F24C-41C5-9067-78F5AE78FD63}">
      <dgm:prSet/>
      <dgm:spPr/>
      <dgm:t>
        <a:bodyPr/>
        <a:lstStyle/>
        <a:p>
          <a:endParaRPr lang="fr-FR"/>
        </a:p>
      </dgm:t>
    </dgm:pt>
    <dgm:pt modelId="{B87C270C-7D10-460D-A632-E7E178E624EF}" type="sibTrans" cxnId="{F262671C-F24C-41C5-9067-78F5AE78FD63}">
      <dgm:prSet/>
      <dgm:spPr/>
      <dgm:t>
        <a:bodyPr/>
        <a:lstStyle/>
        <a:p>
          <a:endParaRPr lang="fr-FR"/>
        </a:p>
      </dgm:t>
    </dgm:pt>
    <dgm:pt modelId="{2DE2401A-7B2E-41AD-9D59-DD85425CE7EE}">
      <dgm:prSet phldrT="[Texte]"/>
      <dgm:spPr/>
      <dgm:t>
        <a:bodyPr/>
        <a:lstStyle/>
        <a:p>
          <a:pPr>
            <a:buNone/>
          </a:pPr>
          <a:r>
            <a:rPr lang="fr-FR" dirty="0"/>
            <a:t>(pas de consensus)</a:t>
          </a:r>
        </a:p>
      </dgm:t>
    </dgm:pt>
    <dgm:pt modelId="{315B733A-99F7-4E23-BE7F-2F2B517F3EE7}" type="parTrans" cxnId="{C4005E10-05D9-45FE-A6D9-21E0EB055172}">
      <dgm:prSet/>
      <dgm:spPr/>
      <dgm:t>
        <a:bodyPr/>
        <a:lstStyle/>
        <a:p>
          <a:endParaRPr lang="fr-FR"/>
        </a:p>
      </dgm:t>
    </dgm:pt>
    <dgm:pt modelId="{945A81DD-4FB1-4D0C-A84B-3DC1B3158606}" type="sibTrans" cxnId="{C4005E10-05D9-45FE-A6D9-21E0EB055172}">
      <dgm:prSet/>
      <dgm:spPr/>
      <dgm:t>
        <a:bodyPr/>
        <a:lstStyle/>
        <a:p>
          <a:endParaRPr lang="fr-FR"/>
        </a:p>
      </dgm:t>
    </dgm:pt>
    <dgm:pt modelId="{C907AB7D-263E-4291-B07F-C7E0AF1C3116}">
      <dgm:prSet phldrT="[Texte]"/>
      <dgm:spPr/>
      <dgm:t>
        <a:bodyPr/>
        <a:lstStyle/>
        <a:p>
          <a:pPr>
            <a:buNone/>
          </a:pPr>
          <a:endParaRPr lang="fr-FR" dirty="0"/>
        </a:p>
      </dgm:t>
    </dgm:pt>
    <dgm:pt modelId="{F796BF1F-C852-4D8A-8B01-34BFD362CD7D}" type="parTrans" cxnId="{9DE51756-4E76-4098-8D95-ABF9ADCBA9DC}">
      <dgm:prSet/>
      <dgm:spPr/>
      <dgm:t>
        <a:bodyPr/>
        <a:lstStyle/>
        <a:p>
          <a:endParaRPr lang="fr-FR"/>
        </a:p>
      </dgm:t>
    </dgm:pt>
    <dgm:pt modelId="{244C4022-6551-4FDB-90BE-3A16FBA42EBA}" type="sibTrans" cxnId="{9DE51756-4E76-4098-8D95-ABF9ADCBA9DC}">
      <dgm:prSet/>
      <dgm:spPr/>
      <dgm:t>
        <a:bodyPr/>
        <a:lstStyle/>
        <a:p>
          <a:endParaRPr lang="fr-FR"/>
        </a:p>
      </dgm:t>
    </dgm:pt>
    <dgm:pt modelId="{48DBAE1A-85F1-4200-9A11-16524EE88ACD}">
      <dgm:prSet phldrT="[Texte]"/>
      <dgm:spPr/>
      <dgm:t>
        <a:bodyPr/>
        <a:lstStyle/>
        <a:p>
          <a:pPr>
            <a:buNone/>
          </a:pPr>
          <a:endParaRPr lang="fr-FR" dirty="0"/>
        </a:p>
      </dgm:t>
    </dgm:pt>
    <dgm:pt modelId="{CD128170-74FA-4354-AE31-2892DA124A8B}" type="parTrans" cxnId="{BF543FED-6CE4-4CC6-8D88-944311DEEA8C}">
      <dgm:prSet/>
      <dgm:spPr/>
      <dgm:t>
        <a:bodyPr/>
        <a:lstStyle/>
        <a:p>
          <a:endParaRPr lang="fr-FR"/>
        </a:p>
      </dgm:t>
    </dgm:pt>
    <dgm:pt modelId="{4388F1BF-2775-4D4B-930F-DF9E544DC8FA}" type="sibTrans" cxnId="{BF543FED-6CE4-4CC6-8D88-944311DEEA8C}">
      <dgm:prSet/>
      <dgm:spPr/>
      <dgm:t>
        <a:bodyPr/>
        <a:lstStyle/>
        <a:p>
          <a:endParaRPr lang="fr-FR"/>
        </a:p>
      </dgm:t>
    </dgm:pt>
    <dgm:pt modelId="{A05C7312-2AB5-4125-BA20-7126BFC82551}">
      <dgm:prSet phldrT="[Texte]"/>
      <dgm:spPr/>
      <dgm:t>
        <a:bodyPr/>
        <a:lstStyle/>
        <a:p>
          <a:pPr>
            <a:buNone/>
          </a:pPr>
          <a:endParaRPr lang="fr-FR" dirty="0"/>
        </a:p>
      </dgm:t>
    </dgm:pt>
    <dgm:pt modelId="{A5776EE1-88BE-4D0E-9D5F-A1002B3DB469}" type="parTrans" cxnId="{EFAC96F6-E964-4E19-B882-C29DB318E6D3}">
      <dgm:prSet/>
      <dgm:spPr/>
      <dgm:t>
        <a:bodyPr/>
        <a:lstStyle/>
        <a:p>
          <a:endParaRPr lang="fr-FR"/>
        </a:p>
      </dgm:t>
    </dgm:pt>
    <dgm:pt modelId="{47B16E15-A194-4303-A95C-3B0377F0F4DE}" type="sibTrans" cxnId="{EFAC96F6-E964-4E19-B882-C29DB318E6D3}">
      <dgm:prSet/>
      <dgm:spPr/>
      <dgm:t>
        <a:bodyPr/>
        <a:lstStyle/>
        <a:p>
          <a:endParaRPr lang="fr-FR"/>
        </a:p>
      </dgm:t>
    </dgm:pt>
    <dgm:pt modelId="{E101840D-CA9F-4035-B5B2-AB6B6E714BF3}">
      <dgm:prSet phldrT="[Texte]"/>
      <dgm:spPr/>
      <dgm:t>
        <a:bodyPr/>
        <a:lstStyle/>
        <a:p>
          <a:pPr>
            <a:buNone/>
          </a:pPr>
          <a:endParaRPr lang="fr-FR" dirty="0"/>
        </a:p>
      </dgm:t>
    </dgm:pt>
    <dgm:pt modelId="{098E7C4E-83F1-4467-9B50-FC073C0D1069}" type="parTrans" cxnId="{72B4B6CE-CF8D-4509-8227-4E03F8468D2B}">
      <dgm:prSet/>
      <dgm:spPr/>
      <dgm:t>
        <a:bodyPr/>
        <a:lstStyle/>
        <a:p>
          <a:endParaRPr lang="fr-FR"/>
        </a:p>
      </dgm:t>
    </dgm:pt>
    <dgm:pt modelId="{F095F26F-8C63-4AB8-8979-E06230031DE5}" type="sibTrans" cxnId="{72B4B6CE-CF8D-4509-8227-4E03F8468D2B}">
      <dgm:prSet/>
      <dgm:spPr/>
      <dgm:t>
        <a:bodyPr/>
        <a:lstStyle/>
        <a:p>
          <a:endParaRPr lang="fr-FR"/>
        </a:p>
      </dgm:t>
    </dgm:pt>
    <dgm:pt modelId="{83F67630-4CB0-4CE9-90C7-99D575832FE8}">
      <dgm:prSet phldrT="[Texte]"/>
      <dgm:spPr/>
      <dgm:t>
        <a:bodyPr/>
        <a:lstStyle/>
        <a:p>
          <a:pPr>
            <a:buNone/>
          </a:pPr>
          <a:endParaRPr lang="fr-FR" dirty="0"/>
        </a:p>
      </dgm:t>
    </dgm:pt>
    <dgm:pt modelId="{268B2D4C-69F5-499A-A956-C39A55F39718}" type="parTrans" cxnId="{004B282D-3606-4601-B485-C7176DE38310}">
      <dgm:prSet/>
      <dgm:spPr/>
      <dgm:t>
        <a:bodyPr/>
        <a:lstStyle/>
        <a:p>
          <a:endParaRPr lang="fr-FR"/>
        </a:p>
      </dgm:t>
    </dgm:pt>
    <dgm:pt modelId="{6386B619-F3A9-454A-B259-E789F5F019CE}" type="sibTrans" cxnId="{004B282D-3606-4601-B485-C7176DE38310}">
      <dgm:prSet/>
      <dgm:spPr/>
      <dgm:t>
        <a:bodyPr/>
        <a:lstStyle/>
        <a:p>
          <a:endParaRPr lang="fr-FR"/>
        </a:p>
      </dgm:t>
    </dgm:pt>
    <dgm:pt modelId="{C70DF30A-1BBC-485B-AB04-C0B124662B10}">
      <dgm:prSet phldrT="[Texte]"/>
      <dgm:spPr/>
      <dgm:t>
        <a:bodyPr/>
        <a:lstStyle/>
        <a:p>
          <a:pPr>
            <a:buNone/>
          </a:pPr>
          <a:endParaRPr lang="fr-FR" dirty="0"/>
        </a:p>
      </dgm:t>
    </dgm:pt>
    <dgm:pt modelId="{2B9D2EFD-A409-47A0-A1E8-4C71CF5A4F38}" type="parTrans" cxnId="{0D03915C-ED0E-4C71-AEC7-31D553F523D3}">
      <dgm:prSet/>
      <dgm:spPr/>
      <dgm:t>
        <a:bodyPr/>
        <a:lstStyle/>
        <a:p>
          <a:endParaRPr lang="fr-FR"/>
        </a:p>
      </dgm:t>
    </dgm:pt>
    <dgm:pt modelId="{659C2D00-6EF3-4850-A1D9-8EC3B7BCDFC1}" type="sibTrans" cxnId="{0D03915C-ED0E-4C71-AEC7-31D553F523D3}">
      <dgm:prSet/>
      <dgm:spPr/>
      <dgm:t>
        <a:bodyPr/>
        <a:lstStyle/>
        <a:p>
          <a:endParaRPr lang="fr-FR"/>
        </a:p>
      </dgm:t>
    </dgm:pt>
    <dgm:pt modelId="{4E4543DA-050E-4C21-8AAA-69F9922FC54B}">
      <dgm:prSet/>
      <dgm:spPr/>
      <dgm:t>
        <a:bodyPr/>
        <a:lstStyle/>
        <a:p>
          <a:pPr>
            <a:buNone/>
          </a:pPr>
          <a:endParaRPr lang="fr-FR" dirty="0"/>
        </a:p>
      </dgm:t>
    </dgm:pt>
    <dgm:pt modelId="{84E98E91-27F2-4BFE-A09C-902BF566530E}" type="parTrans" cxnId="{5F48F6F2-F247-474C-9C62-C359A5EC35BC}">
      <dgm:prSet/>
      <dgm:spPr/>
      <dgm:t>
        <a:bodyPr/>
        <a:lstStyle/>
        <a:p>
          <a:endParaRPr lang="fr-FR"/>
        </a:p>
      </dgm:t>
    </dgm:pt>
    <dgm:pt modelId="{0B5247C6-225A-4CD0-8A5C-4BB44BA31F7B}" type="sibTrans" cxnId="{5F48F6F2-F247-474C-9C62-C359A5EC35BC}">
      <dgm:prSet/>
      <dgm:spPr/>
      <dgm:t>
        <a:bodyPr/>
        <a:lstStyle/>
        <a:p>
          <a:endParaRPr lang="fr-FR"/>
        </a:p>
      </dgm:t>
    </dgm:pt>
    <dgm:pt modelId="{FA0CCBA5-4DE2-4687-BC8E-06EB8662BB05}">
      <dgm:prSet/>
      <dgm:spPr/>
      <dgm:t>
        <a:bodyPr/>
        <a:lstStyle/>
        <a:p>
          <a:pPr>
            <a:buNone/>
          </a:pPr>
          <a:endParaRPr lang="fr-FR" dirty="0"/>
        </a:p>
      </dgm:t>
    </dgm:pt>
    <dgm:pt modelId="{B70C071C-1658-49DD-9C4D-65579B91CD94}" type="parTrans" cxnId="{7C711811-163C-4935-9699-7C9194463977}">
      <dgm:prSet/>
      <dgm:spPr/>
      <dgm:t>
        <a:bodyPr/>
        <a:lstStyle/>
        <a:p>
          <a:endParaRPr lang="fr-FR"/>
        </a:p>
      </dgm:t>
    </dgm:pt>
    <dgm:pt modelId="{F768D248-1FC4-444F-B3C8-11777A952448}" type="sibTrans" cxnId="{7C711811-163C-4935-9699-7C9194463977}">
      <dgm:prSet/>
      <dgm:spPr/>
      <dgm:t>
        <a:bodyPr/>
        <a:lstStyle/>
        <a:p>
          <a:endParaRPr lang="fr-FR"/>
        </a:p>
      </dgm:t>
    </dgm:pt>
    <dgm:pt modelId="{0B433E75-BC10-44FC-9FA7-795CDA8BB90B}">
      <dgm:prSet phldrT="[Texte]"/>
      <dgm:spPr/>
      <dgm:t>
        <a:bodyPr/>
        <a:lstStyle/>
        <a:p>
          <a:pPr>
            <a:buNone/>
          </a:pPr>
          <a:endParaRPr lang="fr-FR" dirty="0"/>
        </a:p>
      </dgm:t>
    </dgm:pt>
    <dgm:pt modelId="{9F7B4D60-DF19-4CD3-8361-9D9565CAB6D1}" type="parTrans" cxnId="{AD8F40E3-BC20-4CE1-8494-5859CA8C765F}">
      <dgm:prSet/>
      <dgm:spPr/>
      <dgm:t>
        <a:bodyPr/>
        <a:lstStyle/>
        <a:p>
          <a:endParaRPr lang="fr-FR"/>
        </a:p>
      </dgm:t>
    </dgm:pt>
    <dgm:pt modelId="{EE9262F6-0A39-43EE-87AB-75B17E88D6A2}" type="sibTrans" cxnId="{AD8F40E3-BC20-4CE1-8494-5859CA8C765F}">
      <dgm:prSet/>
      <dgm:spPr/>
      <dgm:t>
        <a:bodyPr/>
        <a:lstStyle/>
        <a:p>
          <a:endParaRPr lang="fr-FR"/>
        </a:p>
      </dgm:t>
    </dgm:pt>
    <dgm:pt modelId="{8D7D84AF-F9A8-41E1-A145-45DF913CECC3}">
      <dgm:prSet phldrT="[Texte]"/>
      <dgm:spPr/>
      <dgm:t>
        <a:bodyPr/>
        <a:lstStyle/>
        <a:p>
          <a:pPr>
            <a:buNone/>
          </a:pPr>
          <a:endParaRPr lang="fr-FR" dirty="0"/>
        </a:p>
      </dgm:t>
    </dgm:pt>
    <dgm:pt modelId="{C2C340A2-A784-489D-9C75-36BEE0560B76}" type="parTrans" cxnId="{F22FBCD0-8EE0-4855-A661-625477FF91C9}">
      <dgm:prSet/>
      <dgm:spPr/>
      <dgm:t>
        <a:bodyPr/>
        <a:lstStyle/>
        <a:p>
          <a:endParaRPr lang="fr-FR"/>
        </a:p>
      </dgm:t>
    </dgm:pt>
    <dgm:pt modelId="{5AB3FDB8-855F-4DC1-AF22-10B8C61F592A}" type="sibTrans" cxnId="{F22FBCD0-8EE0-4855-A661-625477FF91C9}">
      <dgm:prSet/>
      <dgm:spPr/>
      <dgm:t>
        <a:bodyPr/>
        <a:lstStyle/>
        <a:p>
          <a:endParaRPr lang="fr-FR"/>
        </a:p>
      </dgm:t>
    </dgm:pt>
    <dgm:pt modelId="{D60EC3AF-60D7-4573-A92E-0BAC01C2F70C}" type="pres">
      <dgm:prSet presAssocID="{1425F563-A30E-47D3-BF72-E2BBCC54E78B}" presName="linearFlow" presStyleCnt="0">
        <dgm:presLayoutVars>
          <dgm:dir/>
          <dgm:animLvl val="lvl"/>
          <dgm:resizeHandles/>
        </dgm:presLayoutVars>
      </dgm:prSet>
      <dgm:spPr/>
      <dgm:t>
        <a:bodyPr/>
        <a:lstStyle/>
        <a:p>
          <a:endParaRPr lang="fr-FR"/>
        </a:p>
      </dgm:t>
    </dgm:pt>
    <dgm:pt modelId="{D5E0A180-5CD1-40E8-AF8A-4810BA05C5A0}" type="pres">
      <dgm:prSet presAssocID="{8740FAB1-5AE3-445F-9290-EC73FCBB251B}" presName="compositeNode" presStyleCnt="0">
        <dgm:presLayoutVars>
          <dgm:bulletEnabled val="1"/>
        </dgm:presLayoutVars>
      </dgm:prSet>
      <dgm:spPr/>
    </dgm:pt>
    <dgm:pt modelId="{D4B50607-8290-4436-BFC0-814C0DD4DAA1}" type="pres">
      <dgm:prSet presAssocID="{8740FAB1-5AE3-445F-9290-EC73FCBB251B}"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70AE52CA-6EA1-495F-9B81-FF19120B0D1A}" type="pres">
      <dgm:prSet presAssocID="{8740FAB1-5AE3-445F-9290-EC73FCBB251B}" presName="childNode" presStyleLbl="node1" presStyleIdx="0" presStyleCnt="3">
        <dgm:presLayoutVars>
          <dgm:bulletEnabled val="1"/>
        </dgm:presLayoutVars>
      </dgm:prSet>
      <dgm:spPr/>
      <dgm:t>
        <a:bodyPr/>
        <a:lstStyle/>
        <a:p>
          <a:endParaRPr lang="fr-FR"/>
        </a:p>
      </dgm:t>
    </dgm:pt>
    <dgm:pt modelId="{3BC53531-F9AE-47FB-B80B-09CD24AD0048}" type="pres">
      <dgm:prSet presAssocID="{8740FAB1-5AE3-445F-9290-EC73FCBB251B}" presName="parentNode" presStyleLbl="revTx" presStyleIdx="0" presStyleCnt="3">
        <dgm:presLayoutVars>
          <dgm:chMax val="0"/>
          <dgm:bulletEnabled val="1"/>
        </dgm:presLayoutVars>
      </dgm:prSet>
      <dgm:spPr/>
      <dgm:t>
        <a:bodyPr/>
        <a:lstStyle/>
        <a:p>
          <a:endParaRPr lang="fr-FR"/>
        </a:p>
      </dgm:t>
    </dgm:pt>
    <dgm:pt modelId="{A65ECCC8-6FF3-40C4-9717-F5F03D26FB8D}" type="pres">
      <dgm:prSet presAssocID="{ADC95F4C-580F-4DD8-AE8F-00FBCAD64500}" presName="sibTrans" presStyleCnt="0"/>
      <dgm:spPr/>
    </dgm:pt>
    <dgm:pt modelId="{245B2A81-C9ED-41D7-8556-46AF93C4CEDE}" type="pres">
      <dgm:prSet presAssocID="{A83320B6-FBB2-4D11-929C-87313EC31686}" presName="compositeNode" presStyleCnt="0">
        <dgm:presLayoutVars>
          <dgm:bulletEnabled val="1"/>
        </dgm:presLayoutVars>
      </dgm:prSet>
      <dgm:spPr/>
    </dgm:pt>
    <dgm:pt modelId="{AC006833-79DC-4984-A9AB-120BEC1E4E1C}" type="pres">
      <dgm:prSet presAssocID="{A83320B6-FBB2-4D11-929C-87313EC31686}" presName="image" presStyleLbl="fgImgPlace1" presStyleIdx="1"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B9F2B323-D571-46E4-8759-4EB209020050}" type="pres">
      <dgm:prSet presAssocID="{A83320B6-FBB2-4D11-929C-87313EC31686}" presName="childNode" presStyleLbl="node1" presStyleIdx="1" presStyleCnt="3">
        <dgm:presLayoutVars>
          <dgm:bulletEnabled val="1"/>
        </dgm:presLayoutVars>
      </dgm:prSet>
      <dgm:spPr/>
      <dgm:t>
        <a:bodyPr/>
        <a:lstStyle/>
        <a:p>
          <a:endParaRPr lang="fr-FR"/>
        </a:p>
      </dgm:t>
    </dgm:pt>
    <dgm:pt modelId="{7F62428C-4FB3-4CE2-AF41-D3F1FD381B9D}" type="pres">
      <dgm:prSet presAssocID="{A83320B6-FBB2-4D11-929C-87313EC31686}" presName="parentNode" presStyleLbl="revTx" presStyleIdx="1" presStyleCnt="3">
        <dgm:presLayoutVars>
          <dgm:chMax val="0"/>
          <dgm:bulletEnabled val="1"/>
        </dgm:presLayoutVars>
      </dgm:prSet>
      <dgm:spPr/>
      <dgm:t>
        <a:bodyPr/>
        <a:lstStyle/>
        <a:p>
          <a:endParaRPr lang="fr-FR"/>
        </a:p>
      </dgm:t>
    </dgm:pt>
    <dgm:pt modelId="{229BAE4E-5E7E-4365-8511-F11DAAE9EB9B}" type="pres">
      <dgm:prSet presAssocID="{022633BD-B7BF-4C35-9DF0-350B7083CE5A}" presName="sibTrans" presStyleCnt="0"/>
      <dgm:spPr/>
    </dgm:pt>
    <dgm:pt modelId="{082416FF-243C-42D6-9959-4DDBAEAF4CD3}" type="pres">
      <dgm:prSet presAssocID="{1D455D9C-E0F3-4717-ABE5-7D6C1D0AE041}" presName="compositeNode" presStyleCnt="0">
        <dgm:presLayoutVars>
          <dgm:bulletEnabled val="1"/>
        </dgm:presLayoutVars>
      </dgm:prSet>
      <dgm:spPr/>
    </dgm:pt>
    <dgm:pt modelId="{C3779F4F-9AB5-4140-80A6-43B1294A4A8F}" type="pres">
      <dgm:prSet presAssocID="{1D455D9C-E0F3-4717-ABE5-7D6C1D0AE041}" presName="image" presStyleLbl="fgImgPlace1" presStyleIdx="2"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797C4CFA-8760-460B-B749-9C769738AC2B}" type="pres">
      <dgm:prSet presAssocID="{1D455D9C-E0F3-4717-ABE5-7D6C1D0AE041}" presName="childNode" presStyleLbl="node1" presStyleIdx="2" presStyleCnt="3">
        <dgm:presLayoutVars>
          <dgm:bulletEnabled val="1"/>
        </dgm:presLayoutVars>
      </dgm:prSet>
      <dgm:spPr/>
      <dgm:t>
        <a:bodyPr/>
        <a:lstStyle/>
        <a:p>
          <a:endParaRPr lang="fr-FR"/>
        </a:p>
      </dgm:t>
    </dgm:pt>
    <dgm:pt modelId="{643838E0-C26B-49D7-BF36-0584BFF2ECB5}" type="pres">
      <dgm:prSet presAssocID="{1D455D9C-E0F3-4717-ABE5-7D6C1D0AE041}" presName="parentNode" presStyleLbl="revTx" presStyleIdx="2" presStyleCnt="3">
        <dgm:presLayoutVars>
          <dgm:chMax val="0"/>
          <dgm:bulletEnabled val="1"/>
        </dgm:presLayoutVars>
      </dgm:prSet>
      <dgm:spPr/>
      <dgm:t>
        <a:bodyPr/>
        <a:lstStyle/>
        <a:p>
          <a:endParaRPr lang="fr-FR"/>
        </a:p>
      </dgm:t>
    </dgm:pt>
  </dgm:ptLst>
  <dgm:cxnLst>
    <dgm:cxn modelId="{347997D2-D5B2-46CB-97BA-9F64F8D4575D}" srcId="{1425F563-A30E-47D3-BF72-E2BBCC54E78B}" destId="{A83320B6-FBB2-4D11-929C-87313EC31686}" srcOrd="1" destOrd="0" parTransId="{58F18E0B-9EA6-4686-8D26-967A2CDEAD0A}" sibTransId="{022633BD-B7BF-4C35-9DF0-350B7083CE5A}"/>
    <dgm:cxn modelId="{28C2B75D-35D5-48BA-A3A5-C577615903EB}" type="presOf" srcId="{A83320B6-FBB2-4D11-929C-87313EC31686}" destId="{7F62428C-4FB3-4CE2-AF41-D3F1FD381B9D}" srcOrd="0" destOrd="0" presId="urn:microsoft.com/office/officeart/2005/8/layout/hList2"/>
    <dgm:cxn modelId="{004B282D-3606-4601-B485-C7176DE38310}" srcId="{A83320B6-FBB2-4D11-929C-87313EC31686}" destId="{83F67630-4CB0-4CE9-90C7-99D575832FE8}" srcOrd="5" destOrd="0" parTransId="{268B2D4C-69F5-499A-A956-C39A55F39718}" sibTransId="{6386B619-F3A9-454A-B259-E789F5F019CE}"/>
    <dgm:cxn modelId="{D14D34B6-E586-494B-A5E2-3372D5B5F5AC}" srcId="{1425F563-A30E-47D3-BF72-E2BBCC54E78B}" destId="{1D455D9C-E0F3-4717-ABE5-7D6C1D0AE041}" srcOrd="2" destOrd="0" parTransId="{CFCDC41B-1C53-42D5-B8D2-D3F010C439E8}" sibTransId="{9F8BC245-792D-46B2-BA6D-AD9EB0022478}"/>
    <dgm:cxn modelId="{5F48F6F2-F247-474C-9C62-C359A5EC35BC}" srcId="{1D455D9C-E0F3-4717-ABE5-7D6C1D0AE041}" destId="{4E4543DA-050E-4C21-8AAA-69F9922FC54B}" srcOrd="7" destOrd="0" parTransId="{84E98E91-27F2-4BFE-A09C-902BF566530E}" sibTransId="{0B5247C6-225A-4CD0-8A5C-4BB44BA31F7B}"/>
    <dgm:cxn modelId="{A77969D0-7775-4AF4-A9CB-5E31C51AC4DE}" type="presOf" srcId="{1D455D9C-E0F3-4717-ABE5-7D6C1D0AE041}" destId="{643838E0-C26B-49D7-BF36-0584BFF2ECB5}" srcOrd="0" destOrd="0" presId="urn:microsoft.com/office/officeart/2005/8/layout/hList2"/>
    <dgm:cxn modelId="{9DE51756-4E76-4098-8D95-ABF9ADCBA9DC}" srcId="{A83320B6-FBB2-4D11-929C-87313EC31686}" destId="{C907AB7D-263E-4291-B07F-C7E0AF1C3116}" srcOrd="7" destOrd="0" parTransId="{F796BF1F-C852-4D8A-8B01-34BFD362CD7D}" sibTransId="{244C4022-6551-4FDB-90BE-3A16FBA42EBA}"/>
    <dgm:cxn modelId="{BF543FED-6CE4-4CC6-8D88-944311DEEA8C}" srcId="{A83320B6-FBB2-4D11-929C-87313EC31686}" destId="{48DBAE1A-85F1-4200-9A11-16524EE88ACD}" srcOrd="2" destOrd="0" parTransId="{CD128170-74FA-4354-AE31-2892DA124A8B}" sibTransId="{4388F1BF-2775-4D4B-930F-DF9E544DC8FA}"/>
    <dgm:cxn modelId="{451D2F92-E5B5-475C-82D2-A56AF88C5780}" srcId="{1425F563-A30E-47D3-BF72-E2BBCC54E78B}" destId="{8740FAB1-5AE3-445F-9290-EC73FCBB251B}" srcOrd="0" destOrd="0" parTransId="{D26DFB30-5E46-43B7-BCE7-B148C189249E}" sibTransId="{ADC95F4C-580F-4DD8-AE8F-00FBCAD64500}"/>
    <dgm:cxn modelId="{A62C9BC6-8458-4DDF-A152-3FF90926B8AD}" srcId="{A83320B6-FBB2-4D11-929C-87313EC31686}" destId="{797D5287-6939-496E-B6A7-C713DAFB6D7E}" srcOrd="9" destOrd="0" parTransId="{5B262A1D-051D-427F-903D-59939E443038}" sibTransId="{FCCBB220-CC7D-44B6-90A7-58E2AB309CB3}"/>
    <dgm:cxn modelId="{6543940B-FA40-4E90-87B0-C13374FCBDCE}" type="presOf" srcId="{615DE6E2-7EC0-4A54-AEBC-380A74D3E3E2}" destId="{797C4CFA-8760-460B-B749-9C769738AC2B}" srcOrd="0" destOrd="4" presId="urn:microsoft.com/office/officeart/2005/8/layout/hList2"/>
    <dgm:cxn modelId="{F884B5A7-1D59-40FC-ABEA-2E3BE7F1C827}" type="presOf" srcId="{C70DF30A-1BBC-485B-AB04-C0B124662B10}" destId="{B9F2B323-D571-46E4-8759-4EB209020050}" srcOrd="0" destOrd="6" presId="urn:microsoft.com/office/officeart/2005/8/layout/hList2"/>
    <dgm:cxn modelId="{748ACFE5-AA55-4794-AD19-33849C077C56}" srcId="{8740FAB1-5AE3-445F-9290-EC73FCBB251B}" destId="{A478253B-028E-40E3-AC10-F8AB9EFE0120}" srcOrd="0" destOrd="0" parTransId="{73D65136-C21F-46A5-AB75-4E54853DBD05}" sibTransId="{67FEBC28-5870-46D9-B207-8B6F35CABA2E}"/>
    <dgm:cxn modelId="{4CC86216-5420-4763-B46A-3188C62DDDE8}" type="presOf" srcId="{7ED2CAF7-1B1E-4F05-8362-4F2338E1CD79}" destId="{797C4CFA-8760-460B-B749-9C769738AC2B}" srcOrd="0" destOrd="0" presId="urn:microsoft.com/office/officeart/2005/8/layout/hList2"/>
    <dgm:cxn modelId="{CB9BE550-3C95-4018-805A-CBC4DBADC116}" type="presOf" srcId="{A05C7312-2AB5-4125-BA20-7126BFC82551}" destId="{B9F2B323-D571-46E4-8759-4EB209020050}" srcOrd="0" destOrd="3" presId="urn:microsoft.com/office/officeart/2005/8/layout/hList2"/>
    <dgm:cxn modelId="{C4005E10-05D9-45FE-A6D9-21E0EB055172}" srcId="{1D455D9C-E0F3-4717-ABE5-7D6C1D0AE041}" destId="{2DE2401A-7B2E-41AD-9D59-DD85425CE7EE}" srcOrd="1" destOrd="0" parTransId="{315B733A-99F7-4E23-BE7F-2F2B517F3EE7}" sibTransId="{945A81DD-4FB1-4D0C-A84B-3DC1B3158606}"/>
    <dgm:cxn modelId="{84A162EA-7AA1-4A99-92DD-F805FA9C16B3}" srcId="{1D455D9C-E0F3-4717-ABE5-7D6C1D0AE041}" destId="{57C759C1-0BFF-4C96-B961-8BB7AA9A8BC3}" srcOrd="8" destOrd="0" parTransId="{0DC1EDBB-88DA-4C83-92F6-8568AA6C0138}" sibTransId="{94830F1C-5BFF-428E-831D-61671C67A083}"/>
    <dgm:cxn modelId="{86D2E0EA-CD81-481A-B03A-2A81CC8E47B9}" srcId="{A83320B6-FBB2-4D11-929C-87313EC31686}" destId="{026F4A8D-03DF-46BC-BFB9-84C1A73A6E93}" srcOrd="8" destOrd="0" parTransId="{22140255-1ABA-4F50-9514-8EB0C394268D}" sibTransId="{63D82621-198A-456D-9AA8-D3FF1F745736}"/>
    <dgm:cxn modelId="{AD8F40E3-BC20-4CE1-8494-5859CA8C765F}" srcId="{1D455D9C-E0F3-4717-ABE5-7D6C1D0AE041}" destId="{0B433E75-BC10-44FC-9FA7-795CDA8BB90B}" srcOrd="2" destOrd="0" parTransId="{9F7B4D60-DF19-4CD3-8361-9D9565CAB6D1}" sibTransId="{EE9262F6-0A39-43EE-87AB-75B17E88D6A2}"/>
    <dgm:cxn modelId="{A6DD81A1-9BB4-47E7-8969-C4234C79E151}" srcId="{1D455D9C-E0F3-4717-ABE5-7D6C1D0AE041}" destId="{01218D54-3338-48BE-9B2E-FA08F03938A5}" srcOrd="5" destOrd="0" parTransId="{DC70FF78-26E8-4584-85F2-CE8E902BF66D}" sibTransId="{300819F0-FC08-49E7-807C-12EEB48448C7}"/>
    <dgm:cxn modelId="{E6B3E513-F08D-434E-9587-851FC387AD56}" type="presOf" srcId="{FA0CCBA5-4DE2-4687-BC8E-06EB8662BB05}" destId="{797C4CFA-8760-460B-B749-9C769738AC2B}" srcOrd="0" destOrd="6" presId="urn:microsoft.com/office/officeart/2005/8/layout/hList2"/>
    <dgm:cxn modelId="{6283D72B-02B3-4CF7-8FB7-B6FCA59BD930}" type="presOf" srcId="{C907AB7D-263E-4291-B07F-C7E0AF1C3116}" destId="{B9F2B323-D571-46E4-8759-4EB209020050}" srcOrd="0" destOrd="7" presId="urn:microsoft.com/office/officeart/2005/8/layout/hList2"/>
    <dgm:cxn modelId="{712380DF-CA6D-455D-8429-04EDF4FDC41C}" srcId="{A83320B6-FBB2-4D11-929C-87313EC31686}" destId="{83D7A886-B17B-4E22-A0D1-91EAB7F1C775}" srcOrd="1" destOrd="0" parTransId="{C9E21E45-AB89-46C3-86EB-AD47A8DA8B93}" sibTransId="{0D67223E-4C5B-4850-8540-56191E4D538B}"/>
    <dgm:cxn modelId="{F22FBCD0-8EE0-4855-A661-625477FF91C9}" srcId="{1D455D9C-E0F3-4717-ABE5-7D6C1D0AE041}" destId="{8D7D84AF-F9A8-41E1-A145-45DF913CECC3}" srcOrd="3" destOrd="0" parTransId="{C2C340A2-A784-489D-9C75-36BEE0560B76}" sibTransId="{5AB3FDB8-855F-4DC1-AF22-10B8C61F592A}"/>
    <dgm:cxn modelId="{6509DFB3-7A64-476C-AD87-8467F919753D}" type="presOf" srcId="{F1396C25-F7E1-455F-8E16-223391669B95}" destId="{B9F2B323-D571-46E4-8759-4EB209020050}" srcOrd="0" destOrd="0" presId="urn:microsoft.com/office/officeart/2005/8/layout/hList2"/>
    <dgm:cxn modelId="{587A029D-3399-47E0-A635-57564566C748}" type="presOf" srcId="{57C759C1-0BFF-4C96-B961-8BB7AA9A8BC3}" destId="{797C4CFA-8760-460B-B749-9C769738AC2B}" srcOrd="0" destOrd="8" presId="urn:microsoft.com/office/officeart/2005/8/layout/hList2"/>
    <dgm:cxn modelId="{5C0D6075-6B96-49EC-A148-7C5813967793}" srcId="{A83320B6-FBB2-4D11-929C-87313EC31686}" destId="{F1396C25-F7E1-455F-8E16-223391669B95}" srcOrd="0" destOrd="0" parTransId="{C77434C2-1171-4A5E-9517-3469E676E722}" sibTransId="{A890BF41-CDE6-4888-8C8C-928D9C547698}"/>
    <dgm:cxn modelId="{C39B7E5F-308B-46EF-B98C-247637908494}" type="presOf" srcId="{8740FAB1-5AE3-445F-9290-EC73FCBB251B}" destId="{3BC53531-F9AE-47FB-B80B-09CD24AD0048}" srcOrd="0" destOrd="0" presId="urn:microsoft.com/office/officeart/2005/8/layout/hList2"/>
    <dgm:cxn modelId="{D6589AC0-3397-4E27-8301-ED563DF14EF1}" type="presOf" srcId="{E101840D-CA9F-4035-B5B2-AB6B6E714BF3}" destId="{B9F2B323-D571-46E4-8759-4EB209020050}" srcOrd="0" destOrd="4" presId="urn:microsoft.com/office/officeart/2005/8/layout/hList2"/>
    <dgm:cxn modelId="{56A2AE92-1FBD-4EEA-A1CD-7DAA4921D03C}" type="presOf" srcId="{83D7A886-B17B-4E22-A0D1-91EAB7F1C775}" destId="{B9F2B323-D571-46E4-8759-4EB209020050}" srcOrd="0" destOrd="1" presId="urn:microsoft.com/office/officeart/2005/8/layout/hList2"/>
    <dgm:cxn modelId="{D2853793-7CE4-457E-9B97-24DD8F4CF42A}" type="presOf" srcId="{4E4543DA-050E-4C21-8AAA-69F9922FC54B}" destId="{797C4CFA-8760-460B-B749-9C769738AC2B}" srcOrd="0" destOrd="7" presId="urn:microsoft.com/office/officeart/2005/8/layout/hList2"/>
    <dgm:cxn modelId="{3E466961-3988-4A04-A08E-20E9A81EFAB3}" type="presOf" srcId="{797D5287-6939-496E-B6A7-C713DAFB6D7E}" destId="{B9F2B323-D571-46E4-8759-4EB209020050}" srcOrd="0" destOrd="9" presId="urn:microsoft.com/office/officeart/2005/8/layout/hList2"/>
    <dgm:cxn modelId="{EF251A4A-4DFA-49DA-ADD9-3EC5FEA5CD8F}" type="presOf" srcId="{BD7752B6-4522-40B0-BBB9-FAF1E7DEAB9A}" destId="{797C4CFA-8760-460B-B749-9C769738AC2B}" srcOrd="0" destOrd="9" presId="urn:microsoft.com/office/officeart/2005/8/layout/hList2"/>
    <dgm:cxn modelId="{157EE872-806C-45E8-829A-4DBD29A4D8A6}" srcId="{1D455D9C-E0F3-4717-ABE5-7D6C1D0AE041}" destId="{7ED2CAF7-1B1E-4F05-8362-4F2338E1CD79}" srcOrd="0" destOrd="0" parTransId="{52B8028B-6F00-4E08-9E19-7693DCCF2AA1}" sibTransId="{D0A0CE95-535F-420E-B958-C5160CCFA304}"/>
    <dgm:cxn modelId="{F262671C-F24C-41C5-9067-78F5AE78FD63}" srcId="{1D455D9C-E0F3-4717-ABE5-7D6C1D0AE041}" destId="{BD7752B6-4522-40B0-BBB9-FAF1E7DEAB9A}" srcOrd="9" destOrd="0" parTransId="{532A9EB3-12B3-4053-B848-12EFDF39D584}" sibTransId="{B87C270C-7D10-460D-A632-E7E178E624EF}"/>
    <dgm:cxn modelId="{CC033F7A-6340-4078-BAA4-285ABCD05C28}" srcId="{1D455D9C-E0F3-4717-ABE5-7D6C1D0AE041}" destId="{615DE6E2-7EC0-4A54-AEBC-380A74D3E3E2}" srcOrd="4" destOrd="0" parTransId="{BAFAF399-10EA-4D92-80FF-738203B5A81D}" sibTransId="{858A640D-0A24-4499-ACE3-1699EF43F137}"/>
    <dgm:cxn modelId="{33D0C851-C66E-4D3D-8041-23FF3EE1A937}" type="presOf" srcId="{01218D54-3338-48BE-9B2E-FA08F03938A5}" destId="{797C4CFA-8760-460B-B749-9C769738AC2B}" srcOrd="0" destOrd="5" presId="urn:microsoft.com/office/officeart/2005/8/layout/hList2"/>
    <dgm:cxn modelId="{F0D25F5B-65FE-4779-8A48-1F40FC2D57F4}" type="presOf" srcId="{83F67630-4CB0-4CE9-90C7-99D575832FE8}" destId="{B9F2B323-D571-46E4-8759-4EB209020050}" srcOrd="0" destOrd="5" presId="urn:microsoft.com/office/officeart/2005/8/layout/hList2"/>
    <dgm:cxn modelId="{A0CFD55F-78C1-4CCB-8C71-D7D1338279EF}" srcId="{1D455D9C-E0F3-4717-ABE5-7D6C1D0AE041}" destId="{C18761C0-25BD-4124-B93E-848E9AC85C72}" srcOrd="10" destOrd="0" parTransId="{5CA115CF-8C05-440F-A3FE-6CAB80FAE209}" sibTransId="{1BF42B93-7E84-4935-A8FC-224813F6E897}"/>
    <dgm:cxn modelId="{50393D95-C23A-41A1-BA61-549CCB75031A}" type="presOf" srcId="{A478253B-028E-40E3-AC10-F8AB9EFE0120}" destId="{70AE52CA-6EA1-495F-9B81-FF19120B0D1A}" srcOrd="0" destOrd="0" presId="urn:microsoft.com/office/officeart/2005/8/layout/hList2"/>
    <dgm:cxn modelId="{CC43706A-1717-40CF-85F1-F47301C9A19D}" type="presOf" srcId="{1425F563-A30E-47D3-BF72-E2BBCC54E78B}" destId="{D60EC3AF-60D7-4573-A92E-0BAC01C2F70C}" srcOrd="0" destOrd="0" presId="urn:microsoft.com/office/officeart/2005/8/layout/hList2"/>
    <dgm:cxn modelId="{FB47975E-FF0B-43D3-B3DC-FBCDC04B3E7A}" type="presOf" srcId="{8D7D84AF-F9A8-41E1-A145-45DF913CECC3}" destId="{797C4CFA-8760-460B-B749-9C769738AC2B}" srcOrd="0" destOrd="3" presId="urn:microsoft.com/office/officeart/2005/8/layout/hList2"/>
    <dgm:cxn modelId="{EFAC96F6-E964-4E19-B882-C29DB318E6D3}" srcId="{A83320B6-FBB2-4D11-929C-87313EC31686}" destId="{A05C7312-2AB5-4125-BA20-7126BFC82551}" srcOrd="3" destOrd="0" parTransId="{A5776EE1-88BE-4D0E-9D5F-A1002B3DB469}" sibTransId="{47B16E15-A194-4303-A95C-3B0377F0F4DE}"/>
    <dgm:cxn modelId="{7F73B7F1-D490-496A-8783-530E2293E405}" type="presOf" srcId="{0B433E75-BC10-44FC-9FA7-795CDA8BB90B}" destId="{797C4CFA-8760-460B-B749-9C769738AC2B}" srcOrd="0" destOrd="2" presId="urn:microsoft.com/office/officeart/2005/8/layout/hList2"/>
    <dgm:cxn modelId="{7C711811-163C-4935-9699-7C9194463977}" srcId="{1D455D9C-E0F3-4717-ABE5-7D6C1D0AE041}" destId="{FA0CCBA5-4DE2-4687-BC8E-06EB8662BB05}" srcOrd="6" destOrd="0" parTransId="{B70C071C-1658-49DD-9C4D-65579B91CD94}" sibTransId="{F768D248-1FC4-444F-B3C8-11777A952448}"/>
    <dgm:cxn modelId="{0D03915C-ED0E-4C71-AEC7-31D553F523D3}" srcId="{A83320B6-FBB2-4D11-929C-87313EC31686}" destId="{C70DF30A-1BBC-485B-AB04-C0B124662B10}" srcOrd="6" destOrd="0" parTransId="{2B9D2EFD-A409-47A0-A1E8-4C71CF5A4F38}" sibTransId="{659C2D00-6EF3-4850-A1D9-8EC3B7BCDFC1}"/>
    <dgm:cxn modelId="{72B4B6CE-CF8D-4509-8227-4E03F8468D2B}" srcId="{A83320B6-FBB2-4D11-929C-87313EC31686}" destId="{E101840D-CA9F-4035-B5B2-AB6B6E714BF3}" srcOrd="4" destOrd="0" parTransId="{098E7C4E-83F1-4467-9B50-FC073C0D1069}" sibTransId="{F095F26F-8C63-4AB8-8979-E06230031DE5}"/>
    <dgm:cxn modelId="{048D4FC8-88A1-4404-AA6A-780EDDA1FAD7}" type="presOf" srcId="{2DE2401A-7B2E-41AD-9D59-DD85425CE7EE}" destId="{797C4CFA-8760-460B-B749-9C769738AC2B}" srcOrd="0" destOrd="1" presId="urn:microsoft.com/office/officeart/2005/8/layout/hList2"/>
    <dgm:cxn modelId="{D97575C9-2FD3-4A4B-BB29-18EF06579110}" type="presOf" srcId="{48DBAE1A-85F1-4200-9A11-16524EE88ACD}" destId="{B9F2B323-D571-46E4-8759-4EB209020050}" srcOrd="0" destOrd="2" presId="urn:microsoft.com/office/officeart/2005/8/layout/hList2"/>
    <dgm:cxn modelId="{C143DC9B-01F6-4297-B05F-E848C849048D}" type="presOf" srcId="{C18761C0-25BD-4124-B93E-848E9AC85C72}" destId="{797C4CFA-8760-460B-B749-9C769738AC2B}" srcOrd="0" destOrd="10" presId="urn:microsoft.com/office/officeart/2005/8/layout/hList2"/>
    <dgm:cxn modelId="{E07C67A9-5417-4E88-AA19-616C1726A25B}" type="presOf" srcId="{026F4A8D-03DF-46BC-BFB9-84C1A73A6E93}" destId="{B9F2B323-D571-46E4-8759-4EB209020050}" srcOrd="0" destOrd="8" presId="urn:microsoft.com/office/officeart/2005/8/layout/hList2"/>
    <dgm:cxn modelId="{87098643-02E8-43F7-8A0F-C05583AC1B5A}" type="presParOf" srcId="{D60EC3AF-60D7-4573-A92E-0BAC01C2F70C}" destId="{D5E0A180-5CD1-40E8-AF8A-4810BA05C5A0}" srcOrd="0" destOrd="0" presId="urn:microsoft.com/office/officeart/2005/8/layout/hList2"/>
    <dgm:cxn modelId="{F855EAD8-E2C5-43F9-A19D-A6AAFB2FA981}" type="presParOf" srcId="{D5E0A180-5CD1-40E8-AF8A-4810BA05C5A0}" destId="{D4B50607-8290-4436-BFC0-814C0DD4DAA1}" srcOrd="0" destOrd="0" presId="urn:microsoft.com/office/officeart/2005/8/layout/hList2"/>
    <dgm:cxn modelId="{A5E95A76-AD8A-493E-8B92-153999D1BDDC}" type="presParOf" srcId="{D5E0A180-5CD1-40E8-AF8A-4810BA05C5A0}" destId="{70AE52CA-6EA1-495F-9B81-FF19120B0D1A}" srcOrd="1" destOrd="0" presId="urn:microsoft.com/office/officeart/2005/8/layout/hList2"/>
    <dgm:cxn modelId="{01BC93DC-3D4A-4473-87EF-0D72288D2207}" type="presParOf" srcId="{D5E0A180-5CD1-40E8-AF8A-4810BA05C5A0}" destId="{3BC53531-F9AE-47FB-B80B-09CD24AD0048}" srcOrd="2" destOrd="0" presId="urn:microsoft.com/office/officeart/2005/8/layout/hList2"/>
    <dgm:cxn modelId="{5655C354-DE9C-4A98-8D51-E24869F7F768}" type="presParOf" srcId="{D60EC3AF-60D7-4573-A92E-0BAC01C2F70C}" destId="{A65ECCC8-6FF3-40C4-9717-F5F03D26FB8D}" srcOrd="1" destOrd="0" presId="urn:microsoft.com/office/officeart/2005/8/layout/hList2"/>
    <dgm:cxn modelId="{3E2AE53D-D1B3-40C4-BACE-052815C383F1}" type="presParOf" srcId="{D60EC3AF-60D7-4573-A92E-0BAC01C2F70C}" destId="{245B2A81-C9ED-41D7-8556-46AF93C4CEDE}" srcOrd="2" destOrd="0" presId="urn:microsoft.com/office/officeart/2005/8/layout/hList2"/>
    <dgm:cxn modelId="{39318277-1829-4EAE-9794-EFDC48DD58EE}" type="presParOf" srcId="{245B2A81-C9ED-41D7-8556-46AF93C4CEDE}" destId="{AC006833-79DC-4984-A9AB-120BEC1E4E1C}" srcOrd="0" destOrd="0" presId="urn:microsoft.com/office/officeart/2005/8/layout/hList2"/>
    <dgm:cxn modelId="{4A2B58FD-9708-4175-925B-F2DA32AE2091}" type="presParOf" srcId="{245B2A81-C9ED-41D7-8556-46AF93C4CEDE}" destId="{B9F2B323-D571-46E4-8759-4EB209020050}" srcOrd="1" destOrd="0" presId="urn:microsoft.com/office/officeart/2005/8/layout/hList2"/>
    <dgm:cxn modelId="{CBA4C956-5313-49E5-9E14-DA467560EA9F}" type="presParOf" srcId="{245B2A81-C9ED-41D7-8556-46AF93C4CEDE}" destId="{7F62428C-4FB3-4CE2-AF41-D3F1FD381B9D}" srcOrd="2" destOrd="0" presId="urn:microsoft.com/office/officeart/2005/8/layout/hList2"/>
    <dgm:cxn modelId="{C35A5B9E-0F68-4070-AEFC-DFDFAD9E136E}" type="presParOf" srcId="{D60EC3AF-60D7-4573-A92E-0BAC01C2F70C}" destId="{229BAE4E-5E7E-4365-8511-F11DAAE9EB9B}" srcOrd="3" destOrd="0" presId="urn:microsoft.com/office/officeart/2005/8/layout/hList2"/>
    <dgm:cxn modelId="{86B6BFE1-8AC6-40E0-86EE-F198F95D7669}" type="presParOf" srcId="{D60EC3AF-60D7-4573-A92E-0BAC01C2F70C}" destId="{082416FF-243C-42D6-9959-4DDBAEAF4CD3}" srcOrd="4" destOrd="0" presId="urn:microsoft.com/office/officeart/2005/8/layout/hList2"/>
    <dgm:cxn modelId="{59F1F0C8-2EDE-4988-A963-C513F9A20905}" type="presParOf" srcId="{082416FF-243C-42D6-9959-4DDBAEAF4CD3}" destId="{C3779F4F-9AB5-4140-80A6-43B1294A4A8F}" srcOrd="0" destOrd="0" presId="urn:microsoft.com/office/officeart/2005/8/layout/hList2"/>
    <dgm:cxn modelId="{FA9D775E-CDBB-471D-B4F7-AF8F604FAF8E}" type="presParOf" srcId="{082416FF-243C-42D6-9959-4DDBAEAF4CD3}" destId="{797C4CFA-8760-460B-B749-9C769738AC2B}" srcOrd="1" destOrd="0" presId="urn:microsoft.com/office/officeart/2005/8/layout/hList2"/>
    <dgm:cxn modelId="{B2496771-A356-4224-9FA6-7C7E13639B59}" type="presParOf" srcId="{082416FF-243C-42D6-9959-4DDBAEAF4CD3}" destId="{643838E0-C26B-49D7-BF36-0584BFF2ECB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733FC-8544-422B-B64D-164BD2B94119}">
      <dsp:nvSpPr>
        <dsp:cNvPr id="0" name=""/>
        <dsp:cNvSpPr/>
      </dsp:nvSpPr>
      <dsp:spPr>
        <a:xfrm>
          <a:off x="0" y="296970"/>
          <a:ext cx="8987404" cy="1764000"/>
        </a:xfrm>
        <a:prstGeom prst="rect">
          <a:avLst/>
        </a:prstGeom>
        <a:solidFill>
          <a:schemeClr val="lt1">
            <a:alpha val="90000"/>
            <a:hueOff val="0"/>
            <a:satOff val="0"/>
            <a:lumOff val="0"/>
            <a:alphaOff val="0"/>
          </a:schemeClr>
        </a:solidFill>
        <a:ln w="9525"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97522" tIns="333248" rIns="697522" bIns="113792" numCol="1" spcCol="1270" anchor="t" anchorCtr="0">
          <a:noAutofit/>
        </a:bodyPr>
        <a:lstStyle/>
        <a:p>
          <a:pPr marL="171450" lvl="1" indent="-171450" algn="l" defTabSz="711200">
            <a:lnSpc>
              <a:spcPct val="90000"/>
            </a:lnSpc>
            <a:spcBef>
              <a:spcPct val="0"/>
            </a:spcBef>
            <a:spcAft>
              <a:spcPct val="15000"/>
            </a:spcAft>
            <a:buChar char="••"/>
          </a:pPr>
          <a:r>
            <a:rPr lang="fr-FR" sz="1600" kern="1200"/>
            <a:t>(10 items avec les réponses non, incertain et oui): </a:t>
          </a:r>
          <a:endParaRPr lang="en-US" sz="1600" kern="1200"/>
        </a:p>
        <a:p>
          <a:pPr marL="171450" lvl="1" indent="-171450" algn="l" defTabSz="711200">
            <a:lnSpc>
              <a:spcPct val="90000"/>
            </a:lnSpc>
            <a:spcBef>
              <a:spcPct val="0"/>
            </a:spcBef>
            <a:spcAft>
              <a:spcPct val="15000"/>
            </a:spcAft>
            <a:buChar char="••"/>
          </a:pPr>
          <a:r>
            <a:rPr lang="fr-FR" sz="1600" kern="1200" dirty="0">
              <a:sym typeface="Wingdings" panose="05000000000000000000" pitchFamily="2" charset="2"/>
            </a:rPr>
            <a:t></a:t>
          </a:r>
          <a:r>
            <a:rPr lang="fr-FR" sz="1600" kern="1200" dirty="0"/>
            <a:t> biais de sélection</a:t>
          </a:r>
          <a:endParaRPr lang="en-US" sz="1600" kern="1200" dirty="0"/>
        </a:p>
        <a:p>
          <a:pPr marL="171450" lvl="1" indent="-171450" algn="l" defTabSz="711200">
            <a:lnSpc>
              <a:spcPct val="90000"/>
            </a:lnSpc>
            <a:spcBef>
              <a:spcPct val="0"/>
            </a:spcBef>
            <a:spcAft>
              <a:spcPct val="15000"/>
            </a:spcAft>
            <a:buChar char="••"/>
          </a:pPr>
          <a:r>
            <a:rPr lang="fr-FR" sz="1600" kern="1200" dirty="0">
              <a:sym typeface="Wingdings" panose="05000000000000000000" pitchFamily="2" charset="2"/>
            </a:rPr>
            <a:t></a:t>
          </a:r>
          <a:r>
            <a:rPr lang="fr-FR" sz="1600" kern="1200" dirty="0"/>
            <a:t> biais de performance</a:t>
          </a:r>
          <a:endParaRPr lang="en-US" sz="1600" kern="1200" dirty="0"/>
        </a:p>
        <a:p>
          <a:pPr marL="171450" lvl="1" indent="-171450" algn="l" defTabSz="711200">
            <a:lnSpc>
              <a:spcPct val="90000"/>
            </a:lnSpc>
            <a:spcBef>
              <a:spcPct val="0"/>
            </a:spcBef>
            <a:spcAft>
              <a:spcPct val="15000"/>
            </a:spcAft>
            <a:buChar char="••"/>
          </a:pPr>
          <a:r>
            <a:rPr lang="fr-FR" sz="1600" kern="1200" dirty="0">
              <a:sym typeface="Wingdings" panose="05000000000000000000" pitchFamily="2" charset="2"/>
            </a:rPr>
            <a:t></a:t>
          </a:r>
          <a:r>
            <a:rPr lang="fr-FR" sz="1600" kern="1200" dirty="0"/>
            <a:t> biais de détection</a:t>
          </a:r>
          <a:endParaRPr lang="en-US" sz="1600" kern="1200" dirty="0"/>
        </a:p>
        <a:p>
          <a:pPr marL="171450" lvl="1" indent="-171450" algn="l" defTabSz="711200">
            <a:lnSpc>
              <a:spcPct val="90000"/>
            </a:lnSpc>
            <a:spcBef>
              <a:spcPct val="0"/>
            </a:spcBef>
            <a:spcAft>
              <a:spcPct val="15000"/>
            </a:spcAft>
            <a:buChar char="••"/>
          </a:pPr>
          <a:r>
            <a:rPr lang="fr-FR" sz="1600" kern="1200" dirty="0">
              <a:sym typeface="Wingdings" panose="05000000000000000000" pitchFamily="2" charset="2"/>
            </a:rPr>
            <a:t></a:t>
          </a:r>
          <a:r>
            <a:rPr lang="fr-FR" sz="1600" kern="1200" dirty="0"/>
            <a:t> biais lié aux perdus de vue</a:t>
          </a:r>
          <a:endParaRPr lang="en-US" sz="1600" kern="1200" dirty="0"/>
        </a:p>
      </dsp:txBody>
      <dsp:txXfrm>
        <a:off x="0" y="296970"/>
        <a:ext cx="8987404" cy="1764000"/>
      </dsp:txXfrm>
    </dsp:sp>
    <dsp:sp modelId="{8E504FA1-74D0-40DE-B24A-DAED1F28D106}">
      <dsp:nvSpPr>
        <dsp:cNvPr id="0" name=""/>
        <dsp:cNvSpPr/>
      </dsp:nvSpPr>
      <dsp:spPr>
        <a:xfrm>
          <a:off x="449370" y="60810"/>
          <a:ext cx="6291182" cy="472320"/>
        </a:xfrm>
        <a:prstGeom prst="round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37792" tIns="0" rIns="237792" bIns="0" numCol="1" spcCol="1270" anchor="ctr" anchorCtr="0">
          <a:noAutofit/>
        </a:bodyPr>
        <a:lstStyle/>
        <a:p>
          <a:pPr lvl="0" algn="l" defTabSz="711200">
            <a:lnSpc>
              <a:spcPct val="90000"/>
            </a:lnSpc>
            <a:spcBef>
              <a:spcPct val="0"/>
            </a:spcBef>
            <a:spcAft>
              <a:spcPct val="35000"/>
            </a:spcAft>
          </a:pPr>
          <a:r>
            <a:rPr lang="fr-FR" sz="1600" kern="1200" dirty="0"/>
            <a:t>La validité interne par la grille CLEAR NTP (Boutron 2005) </a:t>
          </a:r>
          <a:endParaRPr lang="en-US" sz="1600" kern="1200" dirty="0"/>
        </a:p>
      </dsp:txBody>
      <dsp:txXfrm>
        <a:off x="472427" y="83867"/>
        <a:ext cx="6245068" cy="426206"/>
      </dsp:txXfrm>
    </dsp:sp>
    <dsp:sp modelId="{19A95434-CF4C-4381-BF83-DC20356B14BC}">
      <dsp:nvSpPr>
        <dsp:cNvPr id="0" name=""/>
        <dsp:cNvSpPr/>
      </dsp:nvSpPr>
      <dsp:spPr>
        <a:xfrm>
          <a:off x="0" y="2383530"/>
          <a:ext cx="8987404" cy="1209600"/>
        </a:xfrm>
        <a:prstGeom prst="rect">
          <a:avLst/>
        </a:prstGeom>
        <a:solidFill>
          <a:schemeClr val="lt1">
            <a:alpha val="90000"/>
            <a:hueOff val="0"/>
            <a:satOff val="0"/>
            <a:lumOff val="0"/>
            <a:alphaOff val="0"/>
          </a:schemeClr>
        </a:solidFill>
        <a:ln w="9525" cap="rnd" cmpd="sng" algn="ctr">
          <a:solidFill>
            <a:schemeClr val="accent5">
              <a:hueOff val="4808133"/>
              <a:satOff val="-9764"/>
              <a:lumOff val="627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97522" tIns="333248" rIns="697522" bIns="113792" numCol="1" spcCol="1270" anchor="t" anchorCtr="0">
          <a:noAutofit/>
        </a:bodyPr>
        <a:lstStyle/>
        <a:p>
          <a:pPr marL="171450" lvl="1" indent="-171450" algn="l" defTabSz="711200">
            <a:lnSpc>
              <a:spcPct val="90000"/>
            </a:lnSpc>
            <a:spcBef>
              <a:spcPct val="0"/>
            </a:spcBef>
            <a:spcAft>
              <a:spcPct val="15000"/>
            </a:spcAft>
            <a:buChar char="••"/>
          </a:pPr>
          <a:r>
            <a:rPr lang="fr-FR" sz="1600" kern="1200" dirty="0"/>
            <a:t>externe</a:t>
          </a:r>
          <a:endParaRPr lang="en-US" sz="1600" kern="1200" dirty="0"/>
        </a:p>
        <a:p>
          <a:pPr marL="171450" lvl="1" indent="-171450" algn="l" defTabSz="711200">
            <a:lnSpc>
              <a:spcPct val="90000"/>
            </a:lnSpc>
            <a:spcBef>
              <a:spcPct val="0"/>
            </a:spcBef>
            <a:spcAft>
              <a:spcPct val="15000"/>
            </a:spcAft>
            <a:buChar char="••"/>
          </a:pPr>
          <a:r>
            <a:rPr lang="fr-FR" sz="1600" kern="1200" dirty="0"/>
            <a:t>statistique</a:t>
          </a:r>
          <a:endParaRPr lang="en-US" sz="1600" kern="1200" dirty="0"/>
        </a:p>
        <a:p>
          <a:pPr marL="171450" lvl="1" indent="-171450" algn="l" defTabSz="711200">
            <a:lnSpc>
              <a:spcPct val="90000"/>
            </a:lnSpc>
            <a:spcBef>
              <a:spcPct val="0"/>
            </a:spcBef>
            <a:spcAft>
              <a:spcPct val="15000"/>
            </a:spcAft>
            <a:buChar char="••"/>
          </a:pPr>
          <a:r>
            <a:rPr lang="fr-FR" sz="1600" kern="1200" dirty="0"/>
            <a:t>qualité d’évaluation des effets indésirables</a:t>
          </a:r>
          <a:endParaRPr lang="en-US" sz="1600" kern="1200" dirty="0"/>
        </a:p>
      </dsp:txBody>
      <dsp:txXfrm>
        <a:off x="0" y="2383530"/>
        <a:ext cx="8987404" cy="1209600"/>
      </dsp:txXfrm>
    </dsp:sp>
    <dsp:sp modelId="{0AF800A8-8680-4BB5-BBEE-99DB8E6EDBC1}">
      <dsp:nvSpPr>
        <dsp:cNvPr id="0" name=""/>
        <dsp:cNvSpPr/>
      </dsp:nvSpPr>
      <dsp:spPr>
        <a:xfrm>
          <a:off x="449370" y="2147370"/>
          <a:ext cx="6291182" cy="472320"/>
        </a:xfrm>
        <a:prstGeom prst="roundRect">
          <a:avLst/>
        </a:prstGeom>
        <a:gradFill rotWithShape="0">
          <a:gsLst>
            <a:gs pos="0">
              <a:schemeClr val="accent5">
                <a:hueOff val="4808133"/>
                <a:satOff val="-9764"/>
                <a:lumOff val="6275"/>
                <a:alphaOff val="0"/>
                <a:tint val="96000"/>
                <a:lumMod val="104000"/>
              </a:schemeClr>
            </a:gs>
            <a:gs pos="100000">
              <a:schemeClr val="accent5">
                <a:hueOff val="4808133"/>
                <a:satOff val="-9764"/>
                <a:lumOff val="627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37792" tIns="0" rIns="237792" bIns="0" numCol="1" spcCol="1270" anchor="ctr" anchorCtr="0">
          <a:noAutofit/>
        </a:bodyPr>
        <a:lstStyle/>
        <a:p>
          <a:pPr lvl="0" algn="l" defTabSz="711200">
            <a:lnSpc>
              <a:spcPct val="90000"/>
            </a:lnSpc>
            <a:spcBef>
              <a:spcPct val="0"/>
            </a:spcBef>
            <a:spcAft>
              <a:spcPct val="35000"/>
            </a:spcAft>
          </a:pPr>
          <a:r>
            <a:rPr lang="fr-FR" sz="1600" kern="1200" dirty="0"/>
            <a:t>La validité (Forestier 2022) </a:t>
          </a:r>
          <a:endParaRPr lang="en-US" sz="1600" kern="1200" dirty="0"/>
        </a:p>
      </dsp:txBody>
      <dsp:txXfrm>
        <a:off x="472427" y="2170427"/>
        <a:ext cx="6245068"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53531-F9AE-47FB-B80B-09CD24AD0048}">
      <dsp:nvSpPr>
        <dsp:cNvPr id="0" name=""/>
        <dsp:cNvSpPr/>
      </dsp:nvSpPr>
      <dsp:spPr>
        <a:xfrm rot="16200000">
          <a:off x="-1867795"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00150">
            <a:lnSpc>
              <a:spcPct val="90000"/>
            </a:lnSpc>
            <a:spcBef>
              <a:spcPct val="0"/>
            </a:spcBef>
            <a:spcAft>
              <a:spcPct val="35000"/>
            </a:spcAft>
          </a:pPr>
          <a:r>
            <a:rPr lang="fr-FR" sz="2700" kern="1200" dirty="0"/>
            <a:t>1</a:t>
          </a:r>
          <a:r>
            <a:rPr lang="fr-FR" sz="2700" kern="1200" baseline="30000" dirty="0"/>
            <a:t>er</a:t>
          </a:r>
          <a:r>
            <a:rPr lang="fr-FR" sz="2700" kern="1200" dirty="0"/>
            <a:t> tour du consensus</a:t>
          </a:r>
        </a:p>
      </dsp:txBody>
      <dsp:txXfrm>
        <a:off x="-1867795" y="2772097"/>
        <a:ext cx="4226560" cy="392277"/>
      </dsp:txXfrm>
    </dsp:sp>
    <dsp:sp modelId="{70AE52CA-6EA1-495F-9B81-FF19120B0D1A}">
      <dsp:nvSpPr>
        <dsp:cNvPr id="0" name=""/>
        <dsp:cNvSpPr/>
      </dsp:nvSpPr>
      <dsp:spPr>
        <a:xfrm>
          <a:off x="441623" y="854956"/>
          <a:ext cx="1953958" cy="422656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45967" rIns="120904" bIns="120904" numCol="1" spcCol="1270" anchor="t" anchorCtr="0">
          <a:noAutofit/>
        </a:bodyPr>
        <a:lstStyle/>
        <a:p>
          <a:pPr marL="114300" lvl="1" indent="-114300" algn="l" defTabSz="577850">
            <a:lnSpc>
              <a:spcPct val="90000"/>
            </a:lnSpc>
            <a:spcBef>
              <a:spcPct val="0"/>
            </a:spcBef>
            <a:spcAft>
              <a:spcPct val="15000"/>
            </a:spcAft>
            <a:buChar char="••"/>
          </a:pPr>
          <a:r>
            <a:rPr lang="fr-FR" sz="1300" kern="1200" dirty="0"/>
            <a:t>Texte préliminaire des recommandations</a:t>
          </a:r>
        </a:p>
      </dsp:txBody>
      <dsp:txXfrm>
        <a:off x="441623" y="854956"/>
        <a:ext cx="1953958" cy="4226560"/>
      </dsp:txXfrm>
    </dsp:sp>
    <dsp:sp modelId="{D4B50607-8290-4436-BFC0-814C0DD4DAA1}">
      <dsp:nvSpPr>
        <dsp:cNvPr id="0" name=""/>
        <dsp:cNvSpPr/>
      </dsp:nvSpPr>
      <dsp:spPr>
        <a:xfrm>
          <a:off x="49345" y="337150"/>
          <a:ext cx="784555" cy="78455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62428C-4FB3-4CE2-AF41-D3F1FD381B9D}">
      <dsp:nvSpPr>
        <dsp:cNvPr id="0" name=""/>
        <dsp:cNvSpPr/>
      </dsp:nvSpPr>
      <dsp:spPr>
        <a:xfrm rot="16200000">
          <a:off x="973740"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00150">
            <a:lnSpc>
              <a:spcPct val="90000"/>
            </a:lnSpc>
            <a:spcBef>
              <a:spcPct val="0"/>
            </a:spcBef>
            <a:spcAft>
              <a:spcPct val="35000"/>
            </a:spcAft>
          </a:pPr>
          <a:r>
            <a:rPr lang="fr-FR" sz="2700" kern="1200" dirty="0"/>
            <a:t>2</a:t>
          </a:r>
          <a:r>
            <a:rPr lang="fr-FR" sz="2700" kern="1200" baseline="30000" dirty="0"/>
            <a:t>ème</a:t>
          </a:r>
          <a:r>
            <a:rPr lang="fr-FR" sz="2700" kern="1200" dirty="0"/>
            <a:t> tour du consensus</a:t>
          </a:r>
        </a:p>
      </dsp:txBody>
      <dsp:txXfrm>
        <a:off x="973740" y="2772097"/>
        <a:ext cx="4226560" cy="392277"/>
      </dsp:txXfrm>
    </dsp:sp>
    <dsp:sp modelId="{B9F2B323-D571-46E4-8759-4EB209020050}">
      <dsp:nvSpPr>
        <dsp:cNvPr id="0" name=""/>
        <dsp:cNvSpPr/>
      </dsp:nvSpPr>
      <dsp:spPr>
        <a:xfrm>
          <a:off x="3283159" y="854956"/>
          <a:ext cx="1953958" cy="422656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45967" rIns="120904" bIns="120904" numCol="1" spcCol="1270" anchor="t" anchorCtr="0">
          <a:noAutofit/>
        </a:bodyPr>
        <a:lstStyle/>
        <a:p>
          <a:pPr marL="114300" lvl="1" indent="-114300" algn="l" defTabSz="577850">
            <a:lnSpc>
              <a:spcPct val="90000"/>
            </a:lnSpc>
            <a:spcBef>
              <a:spcPct val="0"/>
            </a:spcBef>
            <a:spcAft>
              <a:spcPct val="15000"/>
            </a:spcAft>
            <a:buChar char="••"/>
          </a:pPr>
          <a:r>
            <a:rPr lang="fr-FR" sz="1300" kern="1200" dirty="0"/>
            <a:t>Réécriture et réévaluation des items</a:t>
          </a:r>
        </a:p>
        <a:p>
          <a:pPr marL="114300" lvl="1" indent="-114300" algn="l" defTabSz="577850">
            <a:lnSpc>
              <a:spcPct val="90000"/>
            </a:lnSpc>
            <a:spcBef>
              <a:spcPct val="0"/>
            </a:spcBef>
            <a:spcAft>
              <a:spcPct val="15000"/>
            </a:spcAft>
            <a:buChar char="••"/>
          </a:pPr>
          <a:r>
            <a:rPr lang="fr-FR" sz="1300" kern="1200" dirty="0"/>
            <a:t>(pas de consensus)</a:t>
          </a:r>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t>Consensus sur les Items</a:t>
          </a:r>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t>(hiérarchisations des items et scénarios)</a:t>
          </a:r>
        </a:p>
      </dsp:txBody>
      <dsp:txXfrm>
        <a:off x="3283159" y="854956"/>
        <a:ext cx="1953958" cy="4226560"/>
      </dsp:txXfrm>
    </dsp:sp>
    <dsp:sp modelId="{AC006833-79DC-4984-A9AB-120BEC1E4E1C}">
      <dsp:nvSpPr>
        <dsp:cNvPr id="0" name=""/>
        <dsp:cNvSpPr/>
      </dsp:nvSpPr>
      <dsp:spPr>
        <a:xfrm>
          <a:off x="2890881" y="337150"/>
          <a:ext cx="784555" cy="78455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3838E0-C26B-49D7-BF36-0584BFF2ECB5}">
      <dsp:nvSpPr>
        <dsp:cNvPr id="0" name=""/>
        <dsp:cNvSpPr/>
      </dsp:nvSpPr>
      <dsp:spPr>
        <a:xfrm rot="16200000">
          <a:off x="3815276"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00150">
            <a:lnSpc>
              <a:spcPct val="90000"/>
            </a:lnSpc>
            <a:spcBef>
              <a:spcPct val="0"/>
            </a:spcBef>
            <a:spcAft>
              <a:spcPct val="35000"/>
            </a:spcAft>
          </a:pPr>
          <a:r>
            <a:rPr lang="fr-FR" sz="2700" kern="1200" dirty="0"/>
            <a:t>3</a:t>
          </a:r>
          <a:r>
            <a:rPr lang="fr-FR" sz="2700" kern="1200" baseline="30000" dirty="0"/>
            <a:t>ème</a:t>
          </a:r>
          <a:r>
            <a:rPr lang="fr-FR" sz="2700" kern="1200" dirty="0"/>
            <a:t> tour d consensus</a:t>
          </a:r>
        </a:p>
      </dsp:txBody>
      <dsp:txXfrm>
        <a:off x="3815276" y="2772097"/>
        <a:ext cx="4226560" cy="392277"/>
      </dsp:txXfrm>
    </dsp:sp>
    <dsp:sp modelId="{797C4CFA-8760-460B-B749-9C769738AC2B}">
      <dsp:nvSpPr>
        <dsp:cNvPr id="0" name=""/>
        <dsp:cNvSpPr/>
      </dsp:nvSpPr>
      <dsp:spPr>
        <a:xfrm>
          <a:off x="6124695" y="854956"/>
          <a:ext cx="1953958" cy="422656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45967" rIns="120904" bIns="120904" numCol="1" spcCol="1270" anchor="t" anchorCtr="0">
          <a:noAutofit/>
        </a:bodyPr>
        <a:lstStyle/>
        <a:p>
          <a:pPr marL="114300" lvl="1" indent="-114300" algn="l" defTabSz="577850">
            <a:lnSpc>
              <a:spcPct val="90000"/>
            </a:lnSpc>
            <a:spcBef>
              <a:spcPct val="0"/>
            </a:spcBef>
            <a:spcAft>
              <a:spcPct val="15000"/>
            </a:spcAft>
            <a:buChar char="••"/>
          </a:pPr>
          <a:r>
            <a:rPr lang="fr-FR" sz="1300" kern="1200" dirty="0"/>
            <a:t>Réécriture et réévaluation des items</a:t>
          </a:r>
        </a:p>
        <a:p>
          <a:pPr marL="114300" lvl="1" indent="-114300" algn="l" defTabSz="577850">
            <a:lnSpc>
              <a:spcPct val="90000"/>
            </a:lnSpc>
            <a:spcBef>
              <a:spcPct val="0"/>
            </a:spcBef>
            <a:spcAft>
              <a:spcPct val="15000"/>
            </a:spcAft>
            <a:buChar char="••"/>
          </a:pPr>
          <a:r>
            <a:rPr lang="fr-FR" sz="1300" kern="1200" dirty="0"/>
            <a:t>(pas de consensus)</a:t>
          </a:r>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r>
            <a:rPr lang="fr-FR" sz="1300" kern="1200" dirty="0"/>
            <a:t>Consensus sur les Items</a:t>
          </a:r>
        </a:p>
        <a:p>
          <a:pPr marL="114300" lvl="1" indent="-114300" algn="l" defTabSz="577850">
            <a:lnSpc>
              <a:spcPct val="90000"/>
            </a:lnSpc>
            <a:spcBef>
              <a:spcPct val="0"/>
            </a:spcBef>
            <a:spcAft>
              <a:spcPct val="15000"/>
            </a:spcAft>
            <a:buChar char="••"/>
          </a:pPr>
          <a:r>
            <a:rPr lang="fr-FR" sz="1300" kern="1200" dirty="0"/>
            <a:t>(hiérarchisations des items et scénarios)</a:t>
          </a:r>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t>Évaluation et hiérarchisation finale des items</a:t>
          </a:r>
        </a:p>
        <a:p>
          <a:pPr marL="114300" lvl="1" indent="-114300" algn="l" defTabSz="577850">
            <a:lnSpc>
              <a:spcPct val="90000"/>
            </a:lnSpc>
            <a:spcBef>
              <a:spcPct val="0"/>
            </a:spcBef>
            <a:spcAft>
              <a:spcPct val="15000"/>
            </a:spcAft>
            <a:buFont typeface="Arial" panose="020B0604020202020204" pitchFamily="34" charset="0"/>
            <a:buChar char="••"/>
          </a:pPr>
          <a:r>
            <a:rPr lang="fr-FR" sz="1300" kern="1200" dirty="0"/>
            <a:t>(Opinions)</a:t>
          </a:r>
        </a:p>
        <a:p>
          <a:pPr marL="114300" lvl="1" indent="-114300" algn="l" defTabSz="577850">
            <a:lnSpc>
              <a:spcPct val="90000"/>
            </a:lnSpc>
            <a:spcBef>
              <a:spcPct val="0"/>
            </a:spcBef>
            <a:spcAft>
              <a:spcPct val="15000"/>
            </a:spcAft>
            <a:buChar char="••"/>
          </a:pPr>
          <a:endParaRPr lang="fr-FR" sz="1300" kern="1200" dirty="0"/>
        </a:p>
      </dsp:txBody>
      <dsp:txXfrm>
        <a:off x="6124695" y="854956"/>
        <a:ext cx="1953958" cy="4226560"/>
      </dsp:txXfrm>
    </dsp:sp>
    <dsp:sp modelId="{C3779F4F-9AB5-4140-80A6-43B1294A4A8F}">
      <dsp:nvSpPr>
        <dsp:cNvPr id="0" name=""/>
        <dsp:cNvSpPr/>
      </dsp:nvSpPr>
      <dsp:spPr>
        <a:xfrm>
          <a:off x="5732418" y="337150"/>
          <a:ext cx="784555" cy="78455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3454383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155558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34258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321282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59E8DA2-095F-4CB6-89E6-4C08875635EE}" type="datetimeFigureOut">
              <a:rPr lang="fr-FR" smtClean="0"/>
              <a:t>18/01/2023</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4053268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59E8DA2-095F-4CB6-89E6-4C08875635EE}" type="datetimeFigureOut">
              <a:rPr lang="fr-FR" smtClean="0"/>
              <a:t>18/01/2023</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992791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9E8DA2-095F-4CB6-89E6-4C08875635EE}" type="datetimeFigureOut">
              <a:rPr lang="fr-FR" smtClean="0"/>
              <a:t>18/01/2023</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90536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33272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38393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42736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ABDF4-D361-4685-9D34-6228CFDCECEF}"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2178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3111988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ABDF4-D361-4685-9D34-6228CFDCECEF}"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32973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59E8DA2-095F-4CB6-89E6-4C08875635EE}" type="datetimeFigureOut">
              <a:rPr lang="fr-FR" smtClean="0"/>
              <a:t>18/01/2023</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2870148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1582305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59E8DA2-095F-4CB6-89E6-4C08875635EE}" type="datetimeFigureOut">
              <a:rPr lang="fr-FR" smtClean="0"/>
              <a:t>18/01/2023</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ABDF4-D361-4685-9D34-6228CFDCECEF}" type="slidenum">
              <a:rPr lang="fr-FR" smtClean="0"/>
              <a:t>‹N°›</a:t>
            </a:fld>
            <a:endParaRPr lang="fr-FR"/>
          </a:p>
        </p:txBody>
      </p:sp>
    </p:spTree>
    <p:extLst>
      <p:ext uri="{BB962C8B-B14F-4D97-AF65-F5344CB8AC3E}">
        <p14:creationId xmlns:p14="http://schemas.microsoft.com/office/powerpoint/2010/main" val="1601066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59E8DA2-095F-4CB6-89E6-4C08875635EE}" type="datetimeFigureOut">
              <a:rPr lang="fr-FR" smtClean="0"/>
              <a:t>18/01/2023</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1ABDF4-D361-4685-9D34-6228CFDCECEF}" type="slidenum">
              <a:rPr lang="fr-FR" smtClean="0"/>
              <a:t>‹N°›</a:t>
            </a:fld>
            <a:endParaRPr lang="fr-FR"/>
          </a:p>
        </p:txBody>
      </p:sp>
    </p:spTree>
    <p:extLst>
      <p:ext uri="{BB962C8B-B14F-4D97-AF65-F5344CB8AC3E}">
        <p14:creationId xmlns:p14="http://schemas.microsoft.com/office/powerpoint/2010/main" val="63898588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CB82C6-89F3-43C7-B392-FB3ACCC9992D}"/>
              </a:ext>
            </a:extLst>
          </p:cNvPr>
          <p:cNvSpPr>
            <a:spLocks noGrp="1"/>
          </p:cNvSpPr>
          <p:nvPr>
            <p:ph type="ctrTitle"/>
          </p:nvPr>
        </p:nvSpPr>
        <p:spPr>
          <a:xfrm>
            <a:off x="2407299" y="956386"/>
            <a:ext cx="9097314" cy="2262781"/>
          </a:xfrm>
        </p:spPr>
        <p:txBody>
          <a:bodyPr>
            <a:normAutofit fontScale="90000"/>
          </a:bodyPr>
          <a:lstStyle/>
          <a:p>
            <a:r>
              <a:rPr lang="fr-FR" dirty="0"/>
              <a:t>Recommandations de la </a:t>
            </a:r>
            <a:r>
              <a:rPr lang="fr-FR" dirty="0" err="1"/>
              <a:t>SFMTh</a:t>
            </a:r>
            <a:r>
              <a:rPr lang="fr-FR" dirty="0"/>
              <a:t> sur le traitement thermal des rhumatismes</a:t>
            </a:r>
            <a:br>
              <a:rPr lang="fr-FR" dirty="0"/>
            </a:br>
            <a:r>
              <a:rPr lang="fr-FR" sz="2800" dirty="0"/>
              <a:t>Présentation de la méthodologie et du consensus DELPHI</a:t>
            </a:r>
            <a:endParaRPr lang="fr-FR" dirty="0"/>
          </a:p>
        </p:txBody>
      </p:sp>
      <p:sp>
        <p:nvSpPr>
          <p:cNvPr id="3" name="Sous-titre 2">
            <a:extLst>
              <a:ext uri="{FF2B5EF4-FFF2-40B4-BE49-F238E27FC236}">
                <a16:creationId xmlns:a16="http://schemas.microsoft.com/office/drawing/2014/main" id="{C44F1E96-BB4C-4586-9855-2F64D95FE8F5}"/>
              </a:ext>
            </a:extLst>
          </p:cNvPr>
          <p:cNvSpPr>
            <a:spLocks noGrp="1"/>
          </p:cNvSpPr>
          <p:nvPr>
            <p:ph type="subTitle" idx="1"/>
          </p:nvPr>
        </p:nvSpPr>
        <p:spPr/>
        <p:txBody>
          <a:bodyPr/>
          <a:lstStyle/>
          <a:p>
            <a:r>
              <a:rPr lang="fr-FR" dirty="0"/>
              <a:t>Société française de médecine thermale</a:t>
            </a:r>
          </a:p>
        </p:txBody>
      </p:sp>
    </p:spTree>
    <p:extLst>
      <p:ext uri="{BB962C8B-B14F-4D97-AF65-F5344CB8AC3E}">
        <p14:creationId xmlns:p14="http://schemas.microsoft.com/office/powerpoint/2010/main" val="1266643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8CD122-75A6-A9D7-303D-083D675E1032}"/>
              </a:ext>
            </a:extLst>
          </p:cNvPr>
          <p:cNvSpPr>
            <a:spLocks noGrp="1"/>
          </p:cNvSpPr>
          <p:nvPr>
            <p:ph type="title"/>
          </p:nvPr>
        </p:nvSpPr>
        <p:spPr/>
        <p:txBody>
          <a:bodyPr/>
          <a:lstStyle/>
          <a:p>
            <a:r>
              <a:rPr lang="fr-FR" dirty="0"/>
              <a:t>Plan</a:t>
            </a:r>
          </a:p>
        </p:txBody>
      </p:sp>
      <p:sp>
        <p:nvSpPr>
          <p:cNvPr id="3" name="Espace réservé du contenu 2">
            <a:extLst>
              <a:ext uri="{FF2B5EF4-FFF2-40B4-BE49-F238E27FC236}">
                <a16:creationId xmlns:a16="http://schemas.microsoft.com/office/drawing/2014/main" id="{1CFE5C04-1E56-DBBE-E8C2-FCA71C6BB791}"/>
              </a:ext>
            </a:extLst>
          </p:cNvPr>
          <p:cNvSpPr>
            <a:spLocks noGrp="1"/>
          </p:cNvSpPr>
          <p:nvPr>
            <p:ph idx="1"/>
          </p:nvPr>
        </p:nvSpPr>
        <p:spPr/>
        <p:txBody>
          <a:bodyPr>
            <a:normAutofit fontScale="77500" lnSpcReduction="20000"/>
          </a:bodyPr>
          <a:lstStyle/>
          <a:p>
            <a:r>
              <a:rPr lang="fr-FR" dirty="0"/>
              <a:t>Recherche bibliographique</a:t>
            </a:r>
          </a:p>
          <a:p>
            <a:pPr lvl="1"/>
            <a:r>
              <a:rPr lang="fr-FR" dirty="0"/>
              <a:t>Analyse des bases de données</a:t>
            </a:r>
          </a:p>
          <a:p>
            <a:pPr lvl="1"/>
            <a:r>
              <a:rPr lang="fr-FR" dirty="0"/>
              <a:t>Sélection des articles</a:t>
            </a:r>
          </a:p>
          <a:p>
            <a:r>
              <a:rPr lang="fr-FR" dirty="0"/>
              <a:t>Analyse méthodologique</a:t>
            </a:r>
          </a:p>
          <a:p>
            <a:pPr lvl="1"/>
            <a:r>
              <a:rPr lang="fr-FR" dirty="0"/>
              <a:t>Validité interne</a:t>
            </a:r>
          </a:p>
          <a:p>
            <a:pPr lvl="1"/>
            <a:r>
              <a:rPr lang="fr-FR" dirty="0"/>
              <a:t>Validité externe</a:t>
            </a:r>
          </a:p>
          <a:p>
            <a:pPr lvl="1"/>
            <a:r>
              <a:rPr lang="fr-FR" dirty="0"/>
              <a:t>Validité statistique</a:t>
            </a:r>
          </a:p>
          <a:p>
            <a:pPr lvl="1"/>
            <a:r>
              <a:rPr lang="fr-FR" dirty="0"/>
              <a:t>Qualité de présentation des effets indésirables</a:t>
            </a:r>
          </a:p>
          <a:p>
            <a:r>
              <a:rPr lang="fr-FR" dirty="0"/>
              <a:t>Rédaction du rapport</a:t>
            </a:r>
          </a:p>
          <a:p>
            <a:r>
              <a:rPr lang="fr-FR" dirty="0"/>
              <a:t>Rédaction des recommandations (méthode du consensus DELPHI)</a:t>
            </a:r>
          </a:p>
          <a:p>
            <a:pPr lvl="1"/>
            <a:r>
              <a:rPr lang="fr-FR" dirty="0"/>
              <a:t>Les 3 tours de consensus</a:t>
            </a:r>
          </a:p>
          <a:p>
            <a:pPr lvl="1"/>
            <a:r>
              <a:rPr lang="fr-FR" dirty="0"/>
              <a:t>Composition du panel d’experts</a:t>
            </a:r>
          </a:p>
          <a:p>
            <a:pPr lvl="1"/>
            <a:r>
              <a:rPr lang="fr-FR" dirty="0"/>
              <a:t>Niveau de consensus exigé</a:t>
            </a:r>
          </a:p>
          <a:p>
            <a:pPr lvl="1"/>
            <a:endParaRPr lang="fr-FR" dirty="0"/>
          </a:p>
        </p:txBody>
      </p:sp>
    </p:spTree>
    <p:extLst>
      <p:ext uri="{BB962C8B-B14F-4D97-AF65-F5344CB8AC3E}">
        <p14:creationId xmlns:p14="http://schemas.microsoft.com/office/powerpoint/2010/main" val="1707677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6C7C2B05-B046-4051-A3EF-83EA5AB693B9}"/>
              </a:ext>
            </a:extLst>
          </p:cNvPr>
          <p:cNvSpPr txBox="1"/>
          <p:nvPr/>
        </p:nvSpPr>
        <p:spPr>
          <a:xfrm>
            <a:off x="276299" y="755509"/>
            <a:ext cx="1952522" cy="338554"/>
          </a:xfrm>
          <a:prstGeom prst="rect">
            <a:avLst/>
          </a:prstGeom>
          <a:solidFill>
            <a:schemeClr val="bg2"/>
          </a:solidFill>
        </p:spPr>
        <p:txBody>
          <a:bodyPr wrap="square" rtlCol="0">
            <a:spAutoFit/>
          </a:bodyPr>
          <a:lstStyle/>
          <a:p>
            <a:r>
              <a:rPr lang="en-029" sz="1600" dirty="0"/>
              <a:t>Pubmed n=3068</a:t>
            </a:r>
          </a:p>
        </p:txBody>
      </p:sp>
      <p:sp>
        <p:nvSpPr>
          <p:cNvPr id="5" name="ZoneTexte 4">
            <a:extLst>
              <a:ext uri="{FF2B5EF4-FFF2-40B4-BE49-F238E27FC236}">
                <a16:creationId xmlns:a16="http://schemas.microsoft.com/office/drawing/2014/main" id="{1B677F37-EDF8-4983-A80F-9D2EC6DC6747}"/>
              </a:ext>
            </a:extLst>
          </p:cNvPr>
          <p:cNvSpPr txBox="1"/>
          <p:nvPr/>
        </p:nvSpPr>
        <p:spPr>
          <a:xfrm>
            <a:off x="3515456" y="753150"/>
            <a:ext cx="3183133" cy="338554"/>
          </a:xfrm>
          <a:prstGeom prst="rect">
            <a:avLst/>
          </a:prstGeom>
          <a:solidFill>
            <a:schemeClr val="bg2"/>
          </a:solidFill>
        </p:spPr>
        <p:txBody>
          <a:bodyPr wrap="square" rtlCol="0">
            <a:spAutoFit/>
          </a:bodyPr>
          <a:lstStyle/>
          <a:p>
            <a:r>
              <a:rPr lang="en-029" sz="1600" dirty="0"/>
              <a:t>Cochrane database n=248</a:t>
            </a:r>
          </a:p>
        </p:txBody>
      </p:sp>
      <p:sp>
        <p:nvSpPr>
          <p:cNvPr id="6" name="ZoneTexte 5">
            <a:extLst>
              <a:ext uri="{FF2B5EF4-FFF2-40B4-BE49-F238E27FC236}">
                <a16:creationId xmlns:a16="http://schemas.microsoft.com/office/drawing/2014/main" id="{6841A97B-0489-4F6D-BD8F-A43F88936F17}"/>
              </a:ext>
            </a:extLst>
          </p:cNvPr>
          <p:cNvSpPr txBox="1"/>
          <p:nvPr/>
        </p:nvSpPr>
        <p:spPr>
          <a:xfrm>
            <a:off x="7533612" y="708366"/>
            <a:ext cx="2860149" cy="338554"/>
          </a:xfrm>
          <a:prstGeom prst="rect">
            <a:avLst/>
          </a:prstGeom>
          <a:solidFill>
            <a:schemeClr val="bg2"/>
          </a:solidFill>
        </p:spPr>
        <p:txBody>
          <a:bodyPr wrap="square" rtlCol="0">
            <a:spAutoFit/>
          </a:bodyPr>
          <a:lstStyle/>
          <a:p>
            <a:r>
              <a:rPr lang="en-029" sz="1600" dirty="0"/>
              <a:t>PEDRO database n=601</a:t>
            </a:r>
          </a:p>
        </p:txBody>
      </p:sp>
      <p:sp>
        <p:nvSpPr>
          <p:cNvPr id="7" name="ZoneTexte 6">
            <a:extLst>
              <a:ext uri="{FF2B5EF4-FFF2-40B4-BE49-F238E27FC236}">
                <a16:creationId xmlns:a16="http://schemas.microsoft.com/office/drawing/2014/main" id="{9002511D-091A-4DCB-88C2-9EBA71E2159E}"/>
              </a:ext>
            </a:extLst>
          </p:cNvPr>
          <p:cNvSpPr txBox="1"/>
          <p:nvPr/>
        </p:nvSpPr>
        <p:spPr>
          <a:xfrm>
            <a:off x="7965468" y="2879168"/>
            <a:ext cx="2162458" cy="338554"/>
          </a:xfrm>
          <a:prstGeom prst="rect">
            <a:avLst/>
          </a:prstGeom>
          <a:solidFill>
            <a:schemeClr val="bg2"/>
          </a:solidFill>
        </p:spPr>
        <p:txBody>
          <a:bodyPr wrap="square" rtlCol="0">
            <a:spAutoFit/>
          </a:bodyPr>
          <a:lstStyle/>
          <a:p>
            <a:r>
              <a:rPr lang="en-029" sz="1600" dirty="0"/>
              <a:t>Selected study 87</a:t>
            </a:r>
          </a:p>
        </p:txBody>
      </p:sp>
      <p:sp>
        <p:nvSpPr>
          <p:cNvPr id="8" name="ZoneTexte 7">
            <a:extLst>
              <a:ext uri="{FF2B5EF4-FFF2-40B4-BE49-F238E27FC236}">
                <a16:creationId xmlns:a16="http://schemas.microsoft.com/office/drawing/2014/main" id="{1E17C91B-7377-46F2-9EC8-9993E2601039}"/>
              </a:ext>
            </a:extLst>
          </p:cNvPr>
          <p:cNvSpPr txBox="1"/>
          <p:nvPr/>
        </p:nvSpPr>
        <p:spPr>
          <a:xfrm>
            <a:off x="4053905" y="2879168"/>
            <a:ext cx="2162459" cy="338554"/>
          </a:xfrm>
          <a:prstGeom prst="rect">
            <a:avLst/>
          </a:prstGeom>
          <a:solidFill>
            <a:schemeClr val="bg2"/>
          </a:solidFill>
        </p:spPr>
        <p:txBody>
          <a:bodyPr wrap="square" rtlCol="0">
            <a:spAutoFit/>
          </a:bodyPr>
          <a:lstStyle/>
          <a:p>
            <a:r>
              <a:rPr lang="en-029" sz="1600" dirty="0"/>
              <a:t>Selected study 42</a:t>
            </a:r>
          </a:p>
        </p:txBody>
      </p:sp>
      <p:sp>
        <p:nvSpPr>
          <p:cNvPr id="9" name="ZoneTexte 8">
            <a:extLst>
              <a:ext uri="{FF2B5EF4-FFF2-40B4-BE49-F238E27FC236}">
                <a16:creationId xmlns:a16="http://schemas.microsoft.com/office/drawing/2014/main" id="{DD55BAE7-F44B-4000-9395-BB9DF16616A0}"/>
              </a:ext>
            </a:extLst>
          </p:cNvPr>
          <p:cNvSpPr txBox="1"/>
          <p:nvPr/>
        </p:nvSpPr>
        <p:spPr>
          <a:xfrm>
            <a:off x="164838" y="2880055"/>
            <a:ext cx="2043680" cy="338554"/>
          </a:xfrm>
          <a:prstGeom prst="rect">
            <a:avLst/>
          </a:prstGeom>
          <a:solidFill>
            <a:schemeClr val="bg2"/>
          </a:solidFill>
        </p:spPr>
        <p:txBody>
          <a:bodyPr wrap="square" rtlCol="0">
            <a:spAutoFit/>
          </a:bodyPr>
          <a:lstStyle/>
          <a:p>
            <a:r>
              <a:rPr lang="en-029" sz="1600" dirty="0"/>
              <a:t>Selected study 178</a:t>
            </a:r>
          </a:p>
        </p:txBody>
      </p:sp>
      <p:sp>
        <p:nvSpPr>
          <p:cNvPr id="10" name="ZoneTexte 9">
            <a:extLst>
              <a:ext uri="{FF2B5EF4-FFF2-40B4-BE49-F238E27FC236}">
                <a16:creationId xmlns:a16="http://schemas.microsoft.com/office/drawing/2014/main" id="{A0A5A1A1-852F-411F-B57E-B553F8F6E345}"/>
              </a:ext>
            </a:extLst>
          </p:cNvPr>
          <p:cNvSpPr txBox="1"/>
          <p:nvPr/>
        </p:nvSpPr>
        <p:spPr>
          <a:xfrm>
            <a:off x="1300806" y="1299202"/>
            <a:ext cx="3558124" cy="1200329"/>
          </a:xfrm>
          <a:prstGeom prst="rect">
            <a:avLst/>
          </a:prstGeom>
          <a:solidFill>
            <a:schemeClr val="bg2"/>
          </a:solidFill>
        </p:spPr>
        <p:txBody>
          <a:bodyPr wrap="square" rtlCol="0">
            <a:spAutoFit/>
          </a:bodyPr>
          <a:lstStyle/>
          <a:p>
            <a:r>
              <a:rPr lang="en-029" sz="1600" dirty="0"/>
              <a:t>Not selected study n=2890</a:t>
            </a:r>
          </a:p>
          <a:p>
            <a:r>
              <a:rPr lang="en-029" sz="1400" dirty="0"/>
              <a:t>Not on </a:t>
            </a:r>
            <a:r>
              <a:rPr lang="en-029" sz="1400" dirty="0" err="1"/>
              <a:t>balneo</a:t>
            </a:r>
            <a:r>
              <a:rPr lang="en-029" sz="1400" dirty="0"/>
              <a:t> or rheumatism 2764</a:t>
            </a:r>
          </a:p>
          <a:p>
            <a:r>
              <a:rPr lang="en-029" sz="1400" dirty="0"/>
              <a:t>Not a comparative trial 62</a:t>
            </a:r>
          </a:p>
          <a:p>
            <a:r>
              <a:rPr lang="en-029" sz="1400" dirty="0"/>
              <a:t>Not French and English 41</a:t>
            </a:r>
          </a:p>
          <a:p>
            <a:r>
              <a:rPr lang="en-029" sz="1400" dirty="0"/>
              <a:t>Full text not available 23</a:t>
            </a:r>
          </a:p>
        </p:txBody>
      </p:sp>
      <p:sp>
        <p:nvSpPr>
          <p:cNvPr id="11" name="ZoneTexte 10">
            <a:extLst>
              <a:ext uri="{FF2B5EF4-FFF2-40B4-BE49-F238E27FC236}">
                <a16:creationId xmlns:a16="http://schemas.microsoft.com/office/drawing/2014/main" id="{FCBAE4D2-8913-4E71-A789-329464CB94B8}"/>
              </a:ext>
            </a:extLst>
          </p:cNvPr>
          <p:cNvSpPr txBox="1"/>
          <p:nvPr/>
        </p:nvSpPr>
        <p:spPr>
          <a:xfrm>
            <a:off x="5327658" y="1333737"/>
            <a:ext cx="3443118" cy="1200329"/>
          </a:xfrm>
          <a:prstGeom prst="rect">
            <a:avLst/>
          </a:prstGeom>
          <a:solidFill>
            <a:schemeClr val="bg2"/>
          </a:solidFill>
        </p:spPr>
        <p:txBody>
          <a:bodyPr wrap="square" rtlCol="0">
            <a:spAutoFit/>
          </a:bodyPr>
          <a:lstStyle/>
          <a:p>
            <a:r>
              <a:rPr lang="en-029" sz="1600" dirty="0"/>
              <a:t>Not selected study n=206</a:t>
            </a:r>
          </a:p>
          <a:p>
            <a:r>
              <a:rPr lang="en-029" sz="1400" dirty="0"/>
              <a:t>Not on </a:t>
            </a:r>
            <a:r>
              <a:rPr lang="en-029" sz="1400" dirty="0" err="1"/>
              <a:t>balneo</a:t>
            </a:r>
            <a:r>
              <a:rPr lang="en-029" sz="1400" dirty="0"/>
              <a:t> or rheumatism 194</a:t>
            </a:r>
          </a:p>
          <a:p>
            <a:r>
              <a:rPr lang="en-029" sz="1400" dirty="0"/>
              <a:t>Not a comparative trial 7</a:t>
            </a:r>
          </a:p>
          <a:p>
            <a:r>
              <a:rPr lang="en-029" sz="1400" dirty="0"/>
              <a:t>Not French and English 4</a:t>
            </a:r>
          </a:p>
          <a:p>
            <a:r>
              <a:rPr lang="en-029" sz="1400" dirty="0"/>
              <a:t>Full text not available 1</a:t>
            </a:r>
          </a:p>
        </p:txBody>
      </p:sp>
      <p:sp>
        <p:nvSpPr>
          <p:cNvPr id="12" name="ZoneTexte 11">
            <a:extLst>
              <a:ext uri="{FF2B5EF4-FFF2-40B4-BE49-F238E27FC236}">
                <a16:creationId xmlns:a16="http://schemas.microsoft.com/office/drawing/2014/main" id="{EF1B950F-7E64-4F01-8DBE-AB674A917667}"/>
              </a:ext>
            </a:extLst>
          </p:cNvPr>
          <p:cNvSpPr txBox="1"/>
          <p:nvPr/>
        </p:nvSpPr>
        <p:spPr>
          <a:xfrm>
            <a:off x="9143853" y="1305744"/>
            <a:ext cx="3078087" cy="1200329"/>
          </a:xfrm>
          <a:prstGeom prst="rect">
            <a:avLst/>
          </a:prstGeom>
          <a:solidFill>
            <a:schemeClr val="bg2"/>
          </a:solidFill>
        </p:spPr>
        <p:txBody>
          <a:bodyPr wrap="none" rtlCol="0">
            <a:spAutoFit/>
          </a:bodyPr>
          <a:lstStyle/>
          <a:p>
            <a:r>
              <a:rPr lang="en-029" sz="1600" dirty="0"/>
              <a:t>Not selected study n= 514</a:t>
            </a:r>
          </a:p>
          <a:p>
            <a:r>
              <a:rPr lang="en-029" sz="1400" dirty="0"/>
              <a:t>Not on </a:t>
            </a:r>
            <a:r>
              <a:rPr lang="en-029" sz="1400" dirty="0" err="1"/>
              <a:t>balneo</a:t>
            </a:r>
            <a:r>
              <a:rPr lang="en-029" sz="1400" dirty="0"/>
              <a:t> or rheumatism 507</a:t>
            </a:r>
          </a:p>
          <a:p>
            <a:r>
              <a:rPr lang="en-029" sz="1400" dirty="0"/>
              <a:t>Not a comparative trial 0</a:t>
            </a:r>
          </a:p>
          <a:p>
            <a:r>
              <a:rPr lang="en-029" sz="1400" dirty="0"/>
              <a:t>Not French and English 7</a:t>
            </a:r>
          </a:p>
          <a:p>
            <a:r>
              <a:rPr lang="en-029" sz="1400" dirty="0"/>
              <a:t>Full text not available 0</a:t>
            </a:r>
          </a:p>
        </p:txBody>
      </p:sp>
      <p:cxnSp>
        <p:nvCxnSpPr>
          <p:cNvPr id="14" name="Connecteur : en angle 13">
            <a:extLst>
              <a:ext uri="{FF2B5EF4-FFF2-40B4-BE49-F238E27FC236}">
                <a16:creationId xmlns:a16="http://schemas.microsoft.com/office/drawing/2014/main" id="{8BCE8722-C3EF-4FAD-8F8B-09E35BDF9822}"/>
              </a:ext>
            </a:extLst>
          </p:cNvPr>
          <p:cNvCxnSpPr>
            <a:cxnSpLocks/>
            <a:stCxn id="4" idx="2"/>
            <a:endCxn id="9" idx="0"/>
          </p:cNvCxnSpPr>
          <p:nvPr/>
        </p:nvCxnSpPr>
        <p:spPr>
          <a:xfrm rot="5400000">
            <a:off x="326623" y="1954118"/>
            <a:ext cx="1785992" cy="6588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 en angle 17">
            <a:extLst>
              <a:ext uri="{FF2B5EF4-FFF2-40B4-BE49-F238E27FC236}">
                <a16:creationId xmlns:a16="http://schemas.microsoft.com/office/drawing/2014/main" id="{4ADFBACA-7E2F-4F16-8720-445DED1ADF7A}"/>
              </a:ext>
            </a:extLst>
          </p:cNvPr>
          <p:cNvCxnSpPr>
            <a:cxnSpLocks/>
            <a:stCxn id="4" idx="3"/>
            <a:endCxn id="10" idx="0"/>
          </p:cNvCxnSpPr>
          <p:nvPr/>
        </p:nvCxnSpPr>
        <p:spPr>
          <a:xfrm>
            <a:off x="2228821" y="924786"/>
            <a:ext cx="851047" cy="37441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 en angle 19">
            <a:extLst>
              <a:ext uri="{FF2B5EF4-FFF2-40B4-BE49-F238E27FC236}">
                <a16:creationId xmlns:a16="http://schemas.microsoft.com/office/drawing/2014/main" id="{978EBD3E-A49D-4D54-8E14-7990BF0DEC47}"/>
              </a:ext>
            </a:extLst>
          </p:cNvPr>
          <p:cNvCxnSpPr>
            <a:cxnSpLocks/>
            <a:stCxn id="5" idx="2"/>
            <a:endCxn id="8" idx="0"/>
          </p:cNvCxnSpPr>
          <p:nvPr/>
        </p:nvCxnSpPr>
        <p:spPr>
          <a:xfrm rot="16200000" flipH="1">
            <a:off x="4227347" y="1971380"/>
            <a:ext cx="1787464" cy="281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 en angle 21">
            <a:extLst>
              <a:ext uri="{FF2B5EF4-FFF2-40B4-BE49-F238E27FC236}">
                <a16:creationId xmlns:a16="http://schemas.microsoft.com/office/drawing/2014/main" id="{462991D2-8BD9-482C-8CF8-BD4A59662BC6}"/>
              </a:ext>
            </a:extLst>
          </p:cNvPr>
          <p:cNvCxnSpPr>
            <a:cxnSpLocks/>
            <a:stCxn id="5" idx="3"/>
            <a:endCxn id="11" idx="0"/>
          </p:cNvCxnSpPr>
          <p:nvPr/>
        </p:nvCxnSpPr>
        <p:spPr>
          <a:xfrm>
            <a:off x="6698589" y="922427"/>
            <a:ext cx="350628" cy="41131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24F9F7BD-C20C-4325-8045-B130FD76FB90}"/>
              </a:ext>
            </a:extLst>
          </p:cNvPr>
          <p:cNvCxnSpPr>
            <a:cxnSpLocks/>
            <a:stCxn id="6" idx="2"/>
            <a:endCxn id="7" idx="0"/>
          </p:cNvCxnSpPr>
          <p:nvPr/>
        </p:nvCxnSpPr>
        <p:spPr>
          <a:xfrm rot="16200000" flipH="1">
            <a:off x="8089068" y="1921539"/>
            <a:ext cx="1832248" cy="8301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FACFE8E3-4AA6-4F3F-A5DD-19B5C15DCABA}"/>
              </a:ext>
            </a:extLst>
          </p:cNvPr>
          <p:cNvSpPr txBox="1"/>
          <p:nvPr/>
        </p:nvSpPr>
        <p:spPr>
          <a:xfrm>
            <a:off x="184231" y="3863223"/>
            <a:ext cx="5320829" cy="338554"/>
          </a:xfrm>
          <a:prstGeom prst="rect">
            <a:avLst/>
          </a:prstGeom>
          <a:solidFill>
            <a:schemeClr val="bg2"/>
          </a:solidFill>
        </p:spPr>
        <p:txBody>
          <a:bodyPr wrap="square" rtlCol="0">
            <a:spAutoFit/>
          </a:bodyPr>
          <a:lstStyle/>
          <a:p>
            <a:r>
              <a:rPr lang="en-029" sz="1600" dirty="0"/>
              <a:t>Selected study after duplicate removal  n=122</a:t>
            </a:r>
          </a:p>
        </p:txBody>
      </p:sp>
      <p:sp>
        <p:nvSpPr>
          <p:cNvPr id="21" name="ZoneTexte 20">
            <a:extLst>
              <a:ext uri="{FF2B5EF4-FFF2-40B4-BE49-F238E27FC236}">
                <a16:creationId xmlns:a16="http://schemas.microsoft.com/office/drawing/2014/main" id="{3E8B0395-40FA-4257-BB4D-0EA6593AC72C}"/>
              </a:ext>
            </a:extLst>
          </p:cNvPr>
          <p:cNvSpPr txBox="1"/>
          <p:nvPr/>
        </p:nvSpPr>
        <p:spPr>
          <a:xfrm>
            <a:off x="9324398" y="3516191"/>
            <a:ext cx="2879314" cy="1415772"/>
          </a:xfrm>
          <a:prstGeom prst="rect">
            <a:avLst/>
          </a:prstGeom>
          <a:solidFill>
            <a:schemeClr val="bg2"/>
          </a:solidFill>
        </p:spPr>
        <p:txBody>
          <a:bodyPr wrap="none" rtlCol="0">
            <a:spAutoFit/>
          </a:bodyPr>
          <a:lstStyle/>
          <a:p>
            <a:r>
              <a:rPr lang="en-029" sz="1600" dirty="0"/>
              <a:t>Not selected study n= 185</a:t>
            </a:r>
          </a:p>
          <a:p>
            <a:r>
              <a:rPr lang="en-029" sz="1400" dirty="0"/>
              <a:t>Duplicate 176</a:t>
            </a:r>
          </a:p>
          <a:p>
            <a:r>
              <a:rPr lang="en-029" sz="1400" dirty="0"/>
              <a:t>Not on </a:t>
            </a:r>
            <a:r>
              <a:rPr lang="en-029" sz="1400" dirty="0" err="1"/>
              <a:t>balneo</a:t>
            </a:r>
            <a:r>
              <a:rPr lang="en-029" sz="1400" dirty="0"/>
              <a:t> or rheumatism 4</a:t>
            </a:r>
          </a:p>
          <a:p>
            <a:r>
              <a:rPr lang="en-029" sz="1400" dirty="0"/>
              <a:t>Not a comparative trial 3</a:t>
            </a:r>
          </a:p>
          <a:p>
            <a:r>
              <a:rPr lang="en-029" sz="1400" dirty="0"/>
              <a:t>Not French and English 1</a:t>
            </a:r>
          </a:p>
          <a:p>
            <a:r>
              <a:rPr lang="en-029" sz="1400" dirty="0"/>
              <a:t>Full text not available 1</a:t>
            </a:r>
          </a:p>
        </p:txBody>
      </p:sp>
      <p:cxnSp>
        <p:nvCxnSpPr>
          <p:cNvPr id="15" name="Connecteur : en angle 14">
            <a:extLst>
              <a:ext uri="{FF2B5EF4-FFF2-40B4-BE49-F238E27FC236}">
                <a16:creationId xmlns:a16="http://schemas.microsoft.com/office/drawing/2014/main" id="{2D5F898C-2E46-45BA-BEF2-EABB14CEB06A}"/>
              </a:ext>
            </a:extLst>
          </p:cNvPr>
          <p:cNvCxnSpPr>
            <a:cxnSpLocks/>
            <a:stCxn id="9" idx="2"/>
            <a:endCxn id="19" idx="0"/>
          </p:cNvCxnSpPr>
          <p:nvPr/>
        </p:nvCxnSpPr>
        <p:spPr>
          <a:xfrm rot="16200000" flipH="1">
            <a:off x="1693355" y="2711932"/>
            <a:ext cx="644614" cy="165796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 en angle 16">
            <a:extLst>
              <a:ext uri="{FF2B5EF4-FFF2-40B4-BE49-F238E27FC236}">
                <a16:creationId xmlns:a16="http://schemas.microsoft.com/office/drawing/2014/main" id="{0D29E3DB-D299-4D06-BA0F-C657D1D345A9}"/>
              </a:ext>
            </a:extLst>
          </p:cNvPr>
          <p:cNvCxnSpPr>
            <a:cxnSpLocks/>
            <a:stCxn id="8" idx="2"/>
            <a:endCxn id="19" idx="0"/>
          </p:cNvCxnSpPr>
          <p:nvPr/>
        </p:nvCxnSpPr>
        <p:spPr>
          <a:xfrm rot="5400000">
            <a:off x="3667141" y="2395228"/>
            <a:ext cx="645501" cy="229048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 en angle 24">
            <a:extLst>
              <a:ext uri="{FF2B5EF4-FFF2-40B4-BE49-F238E27FC236}">
                <a16:creationId xmlns:a16="http://schemas.microsoft.com/office/drawing/2014/main" id="{7D2E03B5-69A8-4E1A-95E0-6D25F1F4EF03}"/>
              </a:ext>
            </a:extLst>
          </p:cNvPr>
          <p:cNvCxnSpPr>
            <a:cxnSpLocks/>
            <a:stCxn id="7" idx="2"/>
            <a:endCxn id="19" idx="0"/>
          </p:cNvCxnSpPr>
          <p:nvPr/>
        </p:nvCxnSpPr>
        <p:spPr>
          <a:xfrm rot="5400000">
            <a:off x="5622922" y="439447"/>
            <a:ext cx="645501" cy="62020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511A9211-1299-48A1-87AC-EDFD1BA36DE8}"/>
              </a:ext>
            </a:extLst>
          </p:cNvPr>
          <p:cNvCxnSpPr>
            <a:cxnSpLocks/>
            <a:stCxn id="9" idx="2"/>
            <a:endCxn id="21" idx="0"/>
          </p:cNvCxnSpPr>
          <p:nvPr/>
        </p:nvCxnSpPr>
        <p:spPr>
          <a:xfrm rot="16200000" flipH="1">
            <a:off x="5826575" y="-1421289"/>
            <a:ext cx="297582" cy="957737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FDFA4F7D-5F50-4482-ABAB-79DE326371ED}"/>
              </a:ext>
            </a:extLst>
          </p:cNvPr>
          <p:cNvCxnSpPr>
            <a:cxnSpLocks/>
            <a:stCxn id="8" idx="2"/>
            <a:endCxn id="21" idx="0"/>
          </p:cNvCxnSpPr>
          <p:nvPr/>
        </p:nvCxnSpPr>
        <p:spPr>
          <a:xfrm rot="16200000" flipH="1">
            <a:off x="7800361" y="552496"/>
            <a:ext cx="298469" cy="562892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eur : en angle 32">
            <a:extLst>
              <a:ext uri="{FF2B5EF4-FFF2-40B4-BE49-F238E27FC236}">
                <a16:creationId xmlns:a16="http://schemas.microsoft.com/office/drawing/2014/main" id="{233C0DCF-6297-46A7-9AC4-DB49DF5C1780}"/>
              </a:ext>
            </a:extLst>
          </p:cNvPr>
          <p:cNvCxnSpPr>
            <a:cxnSpLocks/>
            <a:stCxn id="7" idx="2"/>
            <a:endCxn id="21" idx="0"/>
          </p:cNvCxnSpPr>
          <p:nvPr/>
        </p:nvCxnSpPr>
        <p:spPr>
          <a:xfrm rot="16200000" flipH="1">
            <a:off x="9756142" y="2508277"/>
            <a:ext cx="298469" cy="171735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 en angle 37">
            <a:extLst>
              <a:ext uri="{FF2B5EF4-FFF2-40B4-BE49-F238E27FC236}">
                <a16:creationId xmlns:a16="http://schemas.microsoft.com/office/drawing/2014/main" id="{ABAFA57F-95D3-4243-B922-861CDE6C7950}"/>
              </a:ext>
            </a:extLst>
          </p:cNvPr>
          <p:cNvCxnSpPr>
            <a:cxnSpLocks/>
            <a:stCxn id="6" idx="3"/>
            <a:endCxn id="12" idx="0"/>
          </p:cNvCxnSpPr>
          <p:nvPr/>
        </p:nvCxnSpPr>
        <p:spPr>
          <a:xfrm>
            <a:off x="10393761" y="877643"/>
            <a:ext cx="289136" cy="42810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A69736BA-3F07-44AB-B58C-A93847ED559E}"/>
              </a:ext>
            </a:extLst>
          </p:cNvPr>
          <p:cNvSpPr txBox="1"/>
          <p:nvPr/>
        </p:nvSpPr>
        <p:spPr>
          <a:xfrm>
            <a:off x="167552" y="4419762"/>
            <a:ext cx="2441694" cy="338554"/>
          </a:xfrm>
          <a:prstGeom prst="rect">
            <a:avLst/>
          </a:prstGeom>
          <a:solidFill>
            <a:schemeClr val="bg2"/>
          </a:solidFill>
        </p:spPr>
        <p:txBody>
          <a:bodyPr wrap="none" rtlCol="0">
            <a:spAutoFit/>
          </a:bodyPr>
          <a:lstStyle/>
          <a:p>
            <a:r>
              <a:rPr lang="en-029" sz="1600" dirty="0"/>
              <a:t>Rheumatoid arthritis 15</a:t>
            </a:r>
          </a:p>
        </p:txBody>
      </p:sp>
      <p:sp>
        <p:nvSpPr>
          <p:cNvPr id="40" name="ZoneTexte 39">
            <a:extLst>
              <a:ext uri="{FF2B5EF4-FFF2-40B4-BE49-F238E27FC236}">
                <a16:creationId xmlns:a16="http://schemas.microsoft.com/office/drawing/2014/main" id="{6CF4E13B-0533-4547-9594-527ADE4CA3CE}"/>
              </a:ext>
            </a:extLst>
          </p:cNvPr>
          <p:cNvSpPr txBox="1"/>
          <p:nvPr/>
        </p:nvSpPr>
        <p:spPr>
          <a:xfrm>
            <a:off x="7301683" y="4576082"/>
            <a:ext cx="1825680" cy="338554"/>
          </a:xfrm>
          <a:prstGeom prst="rect">
            <a:avLst/>
          </a:prstGeom>
          <a:solidFill>
            <a:schemeClr val="bg2"/>
          </a:solidFill>
        </p:spPr>
        <p:txBody>
          <a:bodyPr wrap="square" rtlCol="0">
            <a:spAutoFit/>
          </a:bodyPr>
          <a:lstStyle/>
          <a:p>
            <a:r>
              <a:rPr lang="en-029" sz="1600" dirty="0"/>
              <a:t>Fibromyalgia 19</a:t>
            </a:r>
          </a:p>
        </p:txBody>
      </p:sp>
      <p:sp>
        <p:nvSpPr>
          <p:cNvPr id="42" name="ZoneTexte 41">
            <a:extLst>
              <a:ext uri="{FF2B5EF4-FFF2-40B4-BE49-F238E27FC236}">
                <a16:creationId xmlns:a16="http://schemas.microsoft.com/office/drawing/2014/main" id="{23AB07DC-5BA8-4050-84D4-A171BCFC2D3A}"/>
              </a:ext>
            </a:extLst>
          </p:cNvPr>
          <p:cNvSpPr txBox="1"/>
          <p:nvPr/>
        </p:nvSpPr>
        <p:spPr>
          <a:xfrm>
            <a:off x="4010707" y="4709542"/>
            <a:ext cx="1754006" cy="1261884"/>
          </a:xfrm>
          <a:prstGeom prst="rect">
            <a:avLst/>
          </a:prstGeom>
          <a:solidFill>
            <a:schemeClr val="bg2"/>
          </a:solidFill>
        </p:spPr>
        <p:txBody>
          <a:bodyPr wrap="none" rtlCol="0">
            <a:spAutoFit/>
          </a:bodyPr>
          <a:lstStyle/>
          <a:p>
            <a:r>
              <a:rPr lang="en-029" sz="1600" dirty="0"/>
              <a:t>Osteoarthritis 50</a:t>
            </a:r>
          </a:p>
          <a:p>
            <a:pPr marL="285750" indent="-285750">
              <a:buFont typeface="Arial" panose="020B0604020202020204" pitchFamily="34" charset="0"/>
              <a:buChar char="•"/>
            </a:pPr>
            <a:r>
              <a:rPr lang="en-029" sz="1400" dirty="0"/>
              <a:t>Generalized 2</a:t>
            </a:r>
          </a:p>
          <a:p>
            <a:pPr marL="285750" indent="-285750">
              <a:buFont typeface="Arial" panose="020B0604020202020204" pitchFamily="34" charset="0"/>
              <a:buChar char="•"/>
            </a:pPr>
            <a:r>
              <a:rPr lang="en-029" sz="1400" dirty="0"/>
              <a:t>Hip 1</a:t>
            </a:r>
          </a:p>
          <a:p>
            <a:pPr marL="285750" indent="-285750">
              <a:buFont typeface="Arial" panose="020B0604020202020204" pitchFamily="34" charset="0"/>
              <a:buChar char="•"/>
            </a:pPr>
            <a:r>
              <a:rPr lang="en-029" sz="1400" dirty="0"/>
              <a:t>Hand 3</a:t>
            </a:r>
          </a:p>
          <a:p>
            <a:pPr marL="285750" indent="-285750">
              <a:buFont typeface="Arial" panose="020B0604020202020204" pitchFamily="34" charset="0"/>
              <a:buChar char="•"/>
            </a:pPr>
            <a:r>
              <a:rPr lang="en-029" sz="1400" dirty="0"/>
              <a:t>Knee </a:t>
            </a:r>
            <a:r>
              <a:rPr lang="en-029" sz="1600" dirty="0"/>
              <a:t>44</a:t>
            </a:r>
          </a:p>
        </p:txBody>
      </p:sp>
      <p:sp>
        <p:nvSpPr>
          <p:cNvPr id="43" name="ZoneTexte 42">
            <a:extLst>
              <a:ext uri="{FF2B5EF4-FFF2-40B4-BE49-F238E27FC236}">
                <a16:creationId xmlns:a16="http://schemas.microsoft.com/office/drawing/2014/main" id="{FC403AA7-7176-4697-95E1-81B8E82519D9}"/>
              </a:ext>
            </a:extLst>
          </p:cNvPr>
          <p:cNvSpPr txBox="1"/>
          <p:nvPr/>
        </p:nvSpPr>
        <p:spPr>
          <a:xfrm>
            <a:off x="218716" y="5066355"/>
            <a:ext cx="3336554" cy="984885"/>
          </a:xfrm>
          <a:prstGeom prst="rect">
            <a:avLst/>
          </a:prstGeom>
          <a:solidFill>
            <a:schemeClr val="bg2"/>
          </a:solidFill>
        </p:spPr>
        <p:txBody>
          <a:bodyPr wrap="square" rtlCol="0">
            <a:spAutoFit/>
          </a:bodyPr>
          <a:lstStyle/>
          <a:p>
            <a:r>
              <a:rPr lang="en-029" sz="1600" dirty="0"/>
              <a:t>Spondyloarthropathy 11</a:t>
            </a:r>
          </a:p>
          <a:p>
            <a:pPr marL="285750" indent="-285750">
              <a:buFont typeface="Arial" panose="020B0604020202020204" pitchFamily="34" charset="0"/>
              <a:buChar char="•"/>
            </a:pPr>
            <a:r>
              <a:rPr lang="en-029" sz="1400" dirty="0"/>
              <a:t>Ankylosing Spondylitis 7</a:t>
            </a:r>
          </a:p>
          <a:p>
            <a:pPr marL="285750" indent="-285750">
              <a:buFont typeface="Arial" panose="020B0604020202020204" pitchFamily="34" charset="0"/>
              <a:buChar char="•"/>
            </a:pPr>
            <a:r>
              <a:rPr lang="en-029" sz="1400" dirty="0"/>
              <a:t>Inflammatory bowel diseases 1</a:t>
            </a:r>
          </a:p>
          <a:p>
            <a:pPr marL="285750" indent="-285750">
              <a:buFont typeface="Arial" panose="020B0604020202020204" pitchFamily="34" charset="0"/>
              <a:buChar char="•"/>
            </a:pPr>
            <a:r>
              <a:rPr lang="en-029" sz="1400" dirty="0"/>
              <a:t>Psoriatic arthritis 3</a:t>
            </a:r>
          </a:p>
        </p:txBody>
      </p:sp>
      <p:sp>
        <p:nvSpPr>
          <p:cNvPr id="44" name="ZoneTexte 43">
            <a:extLst>
              <a:ext uri="{FF2B5EF4-FFF2-40B4-BE49-F238E27FC236}">
                <a16:creationId xmlns:a16="http://schemas.microsoft.com/office/drawing/2014/main" id="{EEE2A7FD-BC7C-4147-9A1C-9686D6D6492E}"/>
              </a:ext>
            </a:extLst>
          </p:cNvPr>
          <p:cNvSpPr txBox="1"/>
          <p:nvPr/>
        </p:nvSpPr>
        <p:spPr>
          <a:xfrm>
            <a:off x="5823737" y="4281398"/>
            <a:ext cx="1220206" cy="338554"/>
          </a:xfrm>
          <a:prstGeom prst="rect">
            <a:avLst/>
          </a:prstGeom>
          <a:solidFill>
            <a:schemeClr val="bg2"/>
          </a:solidFill>
        </p:spPr>
        <p:txBody>
          <a:bodyPr wrap="none" rtlCol="0">
            <a:spAutoFit/>
          </a:bodyPr>
          <a:lstStyle/>
          <a:p>
            <a:r>
              <a:rPr lang="en-029" sz="1600" dirty="0"/>
              <a:t>Shoulder 3</a:t>
            </a:r>
          </a:p>
        </p:txBody>
      </p:sp>
      <p:sp>
        <p:nvSpPr>
          <p:cNvPr id="45" name="ZoneTexte 44">
            <a:extLst>
              <a:ext uri="{FF2B5EF4-FFF2-40B4-BE49-F238E27FC236}">
                <a16:creationId xmlns:a16="http://schemas.microsoft.com/office/drawing/2014/main" id="{123C9F80-69DD-48CF-938E-6AE71322F25B}"/>
              </a:ext>
            </a:extLst>
          </p:cNvPr>
          <p:cNvSpPr txBox="1"/>
          <p:nvPr/>
        </p:nvSpPr>
        <p:spPr>
          <a:xfrm>
            <a:off x="6146461" y="5201985"/>
            <a:ext cx="2010487" cy="769441"/>
          </a:xfrm>
          <a:prstGeom prst="rect">
            <a:avLst/>
          </a:prstGeom>
          <a:solidFill>
            <a:schemeClr val="bg2"/>
          </a:solidFill>
        </p:spPr>
        <p:txBody>
          <a:bodyPr wrap="none" rtlCol="0">
            <a:spAutoFit/>
          </a:bodyPr>
          <a:lstStyle/>
          <a:p>
            <a:r>
              <a:rPr lang="en-029" sz="1600" dirty="0"/>
              <a:t>Spine 24</a:t>
            </a:r>
          </a:p>
          <a:p>
            <a:pPr marL="285750" indent="-285750">
              <a:buFont typeface="Arial" panose="020B0604020202020204" pitchFamily="34" charset="0"/>
              <a:buChar char="•"/>
            </a:pPr>
            <a:r>
              <a:rPr lang="en-029" sz="1400" dirty="0"/>
              <a:t>Low back pain 20</a:t>
            </a:r>
          </a:p>
          <a:p>
            <a:pPr marL="285750" indent="-285750">
              <a:buFont typeface="Arial" panose="020B0604020202020204" pitchFamily="34" charset="0"/>
              <a:buChar char="•"/>
            </a:pPr>
            <a:r>
              <a:rPr lang="en-029" sz="1400" dirty="0"/>
              <a:t>Neck pain 4</a:t>
            </a:r>
          </a:p>
        </p:txBody>
      </p:sp>
      <p:cxnSp>
        <p:nvCxnSpPr>
          <p:cNvPr id="47" name="Connecteur : en angle 46">
            <a:extLst>
              <a:ext uri="{FF2B5EF4-FFF2-40B4-BE49-F238E27FC236}">
                <a16:creationId xmlns:a16="http://schemas.microsoft.com/office/drawing/2014/main" id="{F86C881B-1CBB-4D42-956E-4589470C23C9}"/>
              </a:ext>
            </a:extLst>
          </p:cNvPr>
          <p:cNvCxnSpPr>
            <a:cxnSpLocks/>
            <a:stCxn id="19" idx="3"/>
            <a:endCxn id="40" idx="0"/>
          </p:cNvCxnSpPr>
          <p:nvPr/>
        </p:nvCxnSpPr>
        <p:spPr>
          <a:xfrm>
            <a:off x="5505060" y="4032500"/>
            <a:ext cx="2709463" cy="54358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 en angle 48">
            <a:extLst>
              <a:ext uri="{FF2B5EF4-FFF2-40B4-BE49-F238E27FC236}">
                <a16:creationId xmlns:a16="http://schemas.microsoft.com/office/drawing/2014/main" id="{F65170F5-8B5B-4582-8F55-2A7CC2D64F6E}"/>
              </a:ext>
            </a:extLst>
          </p:cNvPr>
          <p:cNvCxnSpPr>
            <a:cxnSpLocks/>
            <a:stCxn id="19" idx="2"/>
            <a:endCxn id="39" idx="0"/>
          </p:cNvCxnSpPr>
          <p:nvPr/>
        </p:nvCxnSpPr>
        <p:spPr>
          <a:xfrm rot="5400000">
            <a:off x="2007531" y="3582646"/>
            <a:ext cx="217985" cy="14562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 en angle 50">
            <a:extLst>
              <a:ext uri="{FF2B5EF4-FFF2-40B4-BE49-F238E27FC236}">
                <a16:creationId xmlns:a16="http://schemas.microsoft.com/office/drawing/2014/main" id="{6E6F88B9-05E5-4C63-BF46-B64C7AF30D73}"/>
              </a:ext>
            </a:extLst>
          </p:cNvPr>
          <p:cNvCxnSpPr>
            <a:cxnSpLocks/>
            <a:stCxn id="19" idx="2"/>
            <a:endCxn id="43" idx="3"/>
          </p:cNvCxnSpPr>
          <p:nvPr/>
        </p:nvCxnSpPr>
        <p:spPr>
          <a:xfrm rot="16200000" flipH="1">
            <a:off x="2521448" y="4524975"/>
            <a:ext cx="1357021" cy="710624"/>
          </a:xfrm>
          <a:prstGeom prst="bentConnector4">
            <a:avLst>
              <a:gd name="adj1" fmla="val 31856"/>
              <a:gd name="adj2" fmla="val 13343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eur : en angle 56">
            <a:extLst>
              <a:ext uri="{FF2B5EF4-FFF2-40B4-BE49-F238E27FC236}">
                <a16:creationId xmlns:a16="http://schemas.microsoft.com/office/drawing/2014/main" id="{E54D7A36-5776-4766-BD3F-A33136E54699}"/>
              </a:ext>
            </a:extLst>
          </p:cNvPr>
          <p:cNvCxnSpPr>
            <a:cxnSpLocks/>
            <a:stCxn id="19" idx="3"/>
            <a:endCxn id="44" idx="1"/>
          </p:cNvCxnSpPr>
          <p:nvPr/>
        </p:nvCxnSpPr>
        <p:spPr>
          <a:xfrm>
            <a:off x="5505060" y="4032500"/>
            <a:ext cx="318677" cy="41817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necteur : en angle 60">
            <a:extLst>
              <a:ext uri="{FF2B5EF4-FFF2-40B4-BE49-F238E27FC236}">
                <a16:creationId xmlns:a16="http://schemas.microsoft.com/office/drawing/2014/main" id="{1500380B-84E5-4C90-8658-927A3517102E}"/>
              </a:ext>
            </a:extLst>
          </p:cNvPr>
          <p:cNvCxnSpPr>
            <a:cxnSpLocks/>
            <a:stCxn id="19" idx="3"/>
            <a:endCxn id="45" idx="0"/>
          </p:cNvCxnSpPr>
          <p:nvPr/>
        </p:nvCxnSpPr>
        <p:spPr>
          <a:xfrm>
            <a:off x="5505060" y="4032500"/>
            <a:ext cx="1646645" cy="116948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necteur : en angle 67">
            <a:extLst>
              <a:ext uri="{FF2B5EF4-FFF2-40B4-BE49-F238E27FC236}">
                <a16:creationId xmlns:a16="http://schemas.microsoft.com/office/drawing/2014/main" id="{7ED72B3A-0587-421D-B7FA-16CFE7517DEF}"/>
              </a:ext>
            </a:extLst>
          </p:cNvPr>
          <p:cNvCxnSpPr>
            <a:cxnSpLocks/>
            <a:stCxn id="19" idx="2"/>
            <a:endCxn id="42" idx="0"/>
          </p:cNvCxnSpPr>
          <p:nvPr/>
        </p:nvCxnSpPr>
        <p:spPr>
          <a:xfrm rot="16200000" flipH="1">
            <a:off x="3612296" y="3434127"/>
            <a:ext cx="507765" cy="204306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ZoneTexte 70">
            <a:extLst>
              <a:ext uri="{FF2B5EF4-FFF2-40B4-BE49-F238E27FC236}">
                <a16:creationId xmlns:a16="http://schemas.microsoft.com/office/drawing/2014/main" id="{B6A86D4E-C351-4EFF-A311-136412100C36}"/>
              </a:ext>
            </a:extLst>
          </p:cNvPr>
          <p:cNvSpPr txBox="1"/>
          <p:nvPr/>
        </p:nvSpPr>
        <p:spPr>
          <a:xfrm>
            <a:off x="9324398" y="5743251"/>
            <a:ext cx="2138727" cy="338554"/>
          </a:xfrm>
          <a:prstGeom prst="rect">
            <a:avLst/>
          </a:prstGeom>
          <a:solidFill>
            <a:schemeClr val="bg2"/>
          </a:solidFill>
        </p:spPr>
        <p:txBody>
          <a:bodyPr wrap="none" rtlCol="0">
            <a:spAutoFit/>
          </a:bodyPr>
          <a:lstStyle/>
          <a:p>
            <a:r>
              <a:rPr lang="en-029" sz="1600" i="1" u="sng" dirty="0"/>
              <a:t>Personal references</a:t>
            </a:r>
          </a:p>
        </p:txBody>
      </p:sp>
    </p:spTree>
    <p:extLst>
      <p:ext uri="{BB962C8B-B14F-4D97-AF65-F5344CB8AC3E}">
        <p14:creationId xmlns:p14="http://schemas.microsoft.com/office/powerpoint/2010/main" val="3017368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Structure des présentations </a:t>
            </a:r>
          </a:p>
        </p:txBody>
      </p:sp>
      <p:sp>
        <p:nvSpPr>
          <p:cNvPr id="5" name="Espace réservé du contenu 4"/>
          <p:cNvSpPr>
            <a:spLocks noGrp="1"/>
          </p:cNvSpPr>
          <p:nvPr>
            <p:ph idx="1"/>
          </p:nvPr>
        </p:nvSpPr>
        <p:spPr/>
        <p:txBody>
          <a:bodyPr>
            <a:normAutofit/>
          </a:bodyPr>
          <a:lstStyle/>
          <a:p>
            <a:r>
              <a:rPr lang="fr-FR" sz="2800" dirty="0"/>
              <a:t>Analyse de la validité</a:t>
            </a:r>
          </a:p>
          <a:p>
            <a:pPr lvl="1"/>
            <a:r>
              <a:rPr lang="fr-FR" sz="2400" dirty="0"/>
              <a:t>Interne </a:t>
            </a:r>
          </a:p>
          <a:p>
            <a:pPr lvl="1"/>
            <a:r>
              <a:rPr lang="fr-FR" sz="2400" dirty="0"/>
              <a:t>Externe</a:t>
            </a:r>
          </a:p>
          <a:p>
            <a:pPr lvl="1"/>
            <a:r>
              <a:rPr lang="fr-FR" sz="2400" dirty="0"/>
              <a:t>Statistique</a:t>
            </a:r>
          </a:p>
          <a:p>
            <a:pPr lvl="1"/>
            <a:r>
              <a:rPr lang="fr-FR" sz="2400" dirty="0"/>
              <a:t>Effet indésirable</a:t>
            </a:r>
          </a:p>
          <a:p>
            <a:r>
              <a:rPr lang="fr-FR" sz="2800" dirty="0"/>
              <a:t>Biais de publication</a:t>
            </a:r>
          </a:p>
          <a:p>
            <a:r>
              <a:rPr lang="fr-FR" sz="2800" dirty="0"/>
              <a:t>Présentation du meilleur niveau de preuve</a:t>
            </a:r>
          </a:p>
        </p:txBody>
      </p:sp>
    </p:spTree>
    <p:extLst>
      <p:ext uri="{BB962C8B-B14F-4D97-AF65-F5344CB8AC3E}">
        <p14:creationId xmlns:p14="http://schemas.microsoft.com/office/powerpoint/2010/main" val="1216129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966DD2F-FBF5-41CE-A3F4-565352D95D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title"/>
          </p:nvPr>
        </p:nvSpPr>
        <p:spPr>
          <a:xfrm>
            <a:off x="1794897" y="624110"/>
            <a:ext cx="9712998" cy="1280890"/>
          </a:xfrm>
        </p:spPr>
        <p:txBody>
          <a:bodyPr>
            <a:normAutofit/>
          </a:bodyPr>
          <a:lstStyle/>
          <a:p>
            <a:r>
              <a:rPr lang="fr-FR" noProof="0" dirty="0"/>
              <a:t>Analyse méthodologique des essais</a:t>
            </a:r>
          </a:p>
        </p:txBody>
      </p:sp>
      <p:sp>
        <p:nvSpPr>
          <p:cNvPr id="29" name="Rectangle 28">
            <a:extLst>
              <a:ext uri="{FF2B5EF4-FFF2-40B4-BE49-F238E27FC236}">
                <a16:creationId xmlns:a16="http://schemas.microsoft.com/office/drawing/2014/main" id="{F46FCE2B-F2D2-466E-B0AA-8E341DB498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5" name="Espace réservé du contenu 2">
            <a:extLst>
              <a:ext uri="{FF2B5EF4-FFF2-40B4-BE49-F238E27FC236}">
                <a16:creationId xmlns:a16="http://schemas.microsoft.com/office/drawing/2014/main" id="{3624BE0C-EFCC-4B88-8DF0-65F1A091C78D}"/>
              </a:ext>
            </a:extLst>
          </p:cNvPr>
          <p:cNvGraphicFramePr>
            <a:graphicFrameLocks noGrp="1"/>
          </p:cNvGraphicFramePr>
          <p:nvPr>
            <p:ph idx="1"/>
            <p:extLst>
              <p:ext uri="{D42A27DB-BD31-4B8C-83A1-F6EECF244321}">
                <p14:modId xmlns:p14="http://schemas.microsoft.com/office/powerpoint/2010/main" val="4246431009"/>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A461321B-05F1-458F-C231-0407ACBDC7E6}"/>
              </a:ext>
            </a:extLst>
          </p:cNvPr>
          <p:cNvSpPr txBox="1"/>
          <p:nvPr/>
        </p:nvSpPr>
        <p:spPr>
          <a:xfrm>
            <a:off x="1584338" y="5919691"/>
            <a:ext cx="10360012" cy="830997"/>
          </a:xfrm>
          <a:prstGeom prst="rect">
            <a:avLst/>
          </a:prstGeom>
          <a:noFill/>
        </p:spPr>
        <p:txBody>
          <a:bodyPr wrap="square" rtlCol="0">
            <a:spAutoFit/>
          </a:bodyPr>
          <a:lstStyle/>
          <a:p>
            <a:r>
              <a:rPr lang="fr-FR" sz="1200" dirty="0"/>
              <a:t>Boutron I, </a:t>
            </a:r>
            <a:r>
              <a:rPr lang="fr-FR" sz="1200" dirty="0" err="1"/>
              <a:t>Moher</a:t>
            </a:r>
            <a:r>
              <a:rPr lang="fr-FR" sz="1200" dirty="0"/>
              <a:t> D, </a:t>
            </a:r>
            <a:r>
              <a:rPr lang="fr-FR" sz="1200" dirty="0" err="1"/>
              <a:t>Tugwell</a:t>
            </a:r>
            <a:r>
              <a:rPr lang="fr-FR" sz="1200" dirty="0"/>
              <a:t> P, Giraudeau B, </a:t>
            </a:r>
            <a:r>
              <a:rPr lang="fr-FR" sz="1200" dirty="0" err="1"/>
              <a:t>Poiraudeau</a:t>
            </a:r>
            <a:r>
              <a:rPr lang="fr-FR" sz="1200" dirty="0"/>
              <a:t> S, Nizard R, </a:t>
            </a:r>
            <a:r>
              <a:rPr lang="fr-FR" sz="1200" dirty="0" err="1"/>
              <a:t>Ravaud</a:t>
            </a:r>
            <a:r>
              <a:rPr lang="fr-FR" sz="1200" dirty="0"/>
              <a:t> P.</a:t>
            </a:r>
            <a:r>
              <a:rPr lang="en-US" sz="1200" dirty="0"/>
              <a:t> A checklist to evaluate a report of a nonpharmacological trial (CLEAR NPT) was developed using consensus. </a:t>
            </a:r>
            <a:r>
              <a:rPr lang="fr-FR" sz="1200" dirty="0"/>
              <a:t>J Clin </a:t>
            </a:r>
            <a:r>
              <a:rPr lang="fr-FR" sz="1200" dirty="0" err="1"/>
              <a:t>Epidemiol</a:t>
            </a:r>
            <a:r>
              <a:rPr lang="fr-FR" sz="1200" dirty="0"/>
              <a:t>. 2005 Dec;58(12):1233-40. </a:t>
            </a:r>
            <a:r>
              <a:rPr lang="fr-FR" sz="1200" dirty="0" err="1"/>
              <a:t>doi</a:t>
            </a:r>
            <a:r>
              <a:rPr lang="fr-FR" sz="1200" dirty="0"/>
              <a:t>: 10.1016/j.jclinepi.2005.05.004. </a:t>
            </a:r>
          </a:p>
          <a:p>
            <a:r>
              <a:rPr lang="fr-FR" sz="1200" dirty="0"/>
              <a:t>Forestier R, Bugnard A, Thomas </a:t>
            </a:r>
            <a:r>
              <a:rPr lang="fr-FR" sz="1200" dirty="0" err="1"/>
              <a:t>T.Balneotherapy</a:t>
            </a:r>
            <a:r>
              <a:rPr lang="fr-FR" sz="1200" dirty="0"/>
              <a:t> in </a:t>
            </a:r>
            <a:r>
              <a:rPr lang="fr-FR" sz="1200" dirty="0" err="1"/>
              <a:t>spondyloarthropathy</a:t>
            </a:r>
            <a:r>
              <a:rPr lang="fr-FR" sz="1200" dirty="0"/>
              <a:t>: A systematic </a:t>
            </a:r>
            <a:r>
              <a:rPr lang="fr-FR" sz="1200" dirty="0" err="1"/>
              <a:t>review</a:t>
            </a:r>
            <a:r>
              <a:rPr lang="fr-FR" sz="1200" dirty="0"/>
              <a:t>. </a:t>
            </a:r>
            <a:r>
              <a:rPr lang="fr-FR" sz="1200" dirty="0" err="1"/>
              <a:t>Therapie</a:t>
            </a:r>
            <a:r>
              <a:rPr lang="fr-FR" sz="1200" dirty="0"/>
              <a:t>. 2022 Nov-Dec;77(6):723-730. </a:t>
            </a:r>
            <a:r>
              <a:rPr lang="fr-FR" sz="1200" dirty="0" err="1"/>
              <a:t>doi</a:t>
            </a:r>
            <a:r>
              <a:rPr lang="fr-FR" sz="1200" dirty="0"/>
              <a:t>: 10.1016/j.therap.2022.02.006. </a:t>
            </a:r>
          </a:p>
        </p:txBody>
      </p:sp>
    </p:spTree>
    <p:extLst>
      <p:ext uri="{BB962C8B-B14F-4D97-AF65-F5344CB8AC3E}">
        <p14:creationId xmlns:p14="http://schemas.microsoft.com/office/powerpoint/2010/main" val="2952584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noProof="0" dirty="0"/>
              <a:t>Analyse empirique du biais de publication(et de</a:t>
            </a:r>
            <a:br>
              <a:rPr lang="fr-FR" noProof="0" dirty="0"/>
            </a:br>
            <a:r>
              <a:rPr lang="fr-FR" noProof="0" dirty="0"/>
              <a:t>l’hétérogénéité)</a:t>
            </a:r>
          </a:p>
        </p:txBody>
      </p:sp>
      <p:sp>
        <p:nvSpPr>
          <p:cNvPr id="3" name="Espace réservé du contenu 2"/>
          <p:cNvSpPr>
            <a:spLocks noGrp="1"/>
          </p:cNvSpPr>
          <p:nvPr>
            <p:ph idx="1"/>
          </p:nvPr>
        </p:nvSpPr>
        <p:spPr>
          <a:xfrm>
            <a:off x="1664291" y="3121801"/>
            <a:ext cx="5162710" cy="1845401"/>
          </a:xfrm>
        </p:spPr>
        <p:txBody>
          <a:bodyPr>
            <a:normAutofit/>
          </a:bodyPr>
          <a:lstStyle/>
          <a:p>
            <a:r>
              <a:rPr lang="fr-FR" noProof="0" dirty="0"/>
              <a:t>Par le test graphique proposé par Sutton (Sutton BMJ 2012)</a:t>
            </a:r>
          </a:p>
          <a:p>
            <a:pPr lvl="1"/>
            <a:r>
              <a:rPr lang="fr-FR" noProof="0" dirty="0"/>
              <a:t>Il met l’effet du traitement en abscisse</a:t>
            </a:r>
          </a:p>
          <a:p>
            <a:pPr lvl="1"/>
            <a:r>
              <a:rPr lang="fr-FR" noProof="0" dirty="0"/>
              <a:t>Les effectifs de l’étude en ordonnée</a:t>
            </a:r>
          </a:p>
        </p:txBody>
      </p:sp>
      <p:pic>
        <p:nvPicPr>
          <p:cNvPr id="1026" name="Picture 2" descr="E:\PROJETS\Méthodologie\Biais\sutton funnel pl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135" y="1229568"/>
            <a:ext cx="3919365" cy="5197203"/>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7752184" y="4797152"/>
            <a:ext cx="936104" cy="9361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avec flèche 5"/>
          <p:cNvCxnSpPr/>
          <p:nvPr/>
        </p:nvCxnSpPr>
        <p:spPr bwMode="auto">
          <a:xfrm>
            <a:off x="9048328" y="3789040"/>
            <a:ext cx="1619672"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7" name="ZoneTexte 6"/>
          <p:cNvSpPr txBox="1"/>
          <p:nvPr/>
        </p:nvSpPr>
        <p:spPr>
          <a:xfrm>
            <a:off x="7570497" y="3577068"/>
            <a:ext cx="1877437" cy="307777"/>
          </a:xfrm>
          <a:prstGeom prst="rect">
            <a:avLst/>
          </a:prstGeom>
          <a:noFill/>
        </p:spPr>
        <p:txBody>
          <a:bodyPr wrap="none" rtlCol="0">
            <a:spAutoFit/>
          </a:bodyPr>
          <a:lstStyle/>
          <a:p>
            <a:r>
              <a:rPr lang="fr-FR" sz="1400" dirty="0"/>
              <a:t>Effet thérapeutique</a:t>
            </a:r>
          </a:p>
        </p:txBody>
      </p:sp>
      <p:cxnSp>
        <p:nvCxnSpPr>
          <p:cNvPr id="10" name="Connecteur droit avec flèche 9"/>
          <p:cNvCxnSpPr/>
          <p:nvPr/>
        </p:nvCxnSpPr>
        <p:spPr bwMode="auto">
          <a:xfrm flipV="1">
            <a:off x="9048328" y="1988840"/>
            <a:ext cx="0" cy="1800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11" name="ZoneTexte 10"/>
          <p:cNvSpPr txBox="1"/>
          <p:nvPr/>
        </p:nvSpPr>
        <p:spPr>
          <a:xfrm rot="16200000">
            <a:off x="6637746" y="2689099"/>
            <a:ext cx="1715534" cy="338554"/>
          </a:xfrm>
          <a:prstGeom prst="rect">
            <a:avLst/>
          </a:prstGeom>
          <a:noFill/>
        </p:spPr>
        <p:txBody>
          <a:bodyPr wrap="none" rtlCol="0">
            <a:spAutoFit/>
          </a:bodyPr>
          <a:lstStyle/>
          <a:p>
            <a:r>
              <a:rPr lang="fr-FR" sz="1600" dirty="0"/>
              <a:t>Taille </a:t>
            </a:r>
            <a:r>
              <a:rPr lang="fr-FR" sz="1600" dirty="0" err="1"/>
              <a:t>del’étdue</a:t>
            </a:r>
            <a:endParaRPr lang="fr-FR" sz="1600" dirty="0"/>
          </a:p>
        </p:txBody>
      </p:sp>
      <p:sp>
        <p:nvSpPr>
          <p:cNvPr id="9" name="ZoneTexte 8"/>
          <p:cNvSpPr txBox="1"/>
          <p:nvPr/>
        </p:nvSpPr>
        <p:spPr>
          <a:xfrm>
            <a:off x="2944053" y="5265204"/>
            <a:ext cx="2661947" cy="369332"/>
          </a:xfrm>
          <a:prstGeom prst="rect">
            <a:avLst/>
          </a:prstGeom>
          <a:noFill/>
        </p:spPr>
        <p:txBody>
          <a:bodyPr wrap="none" rtlCol="0">
            <a:spAutoFit/>
          </a:bodyPr>
          <a:lstStyle/>
          <a:p>
            <a:r>
              <a:rPr lang="fr-FR" dirty="0"/>
              <a:t>Pas de biais de publication</a:t>
            </a:r>
          </a:p>
        </p:txBody>
      </p:sp>
      <p:sp>
        <p:nvSpPr>
          <p:cNvPr id="14" name="ZoneTexte 13"/>
          <p:cNvSpPr txBox="1"/>
          <p:nvPr/>
        </p:nvSpPr>
        <p:spPr>
          <a:xfrm>
            <a:off x="3215681" y="6309320"/>
            <a:ext cx="5134867" cy="369332"/>
          </a:xfrm>
          <a:prstGeom prst="rect">
            <a:avLst/>
          </a:prstGeom>
          <a:noFill/>
        </p:spPr>
        <p:txBody>
          <a:bodyPr wrap="none" rtlCol="0">
            <a:spAutoFit/>
          </a:bodyPr>
          <a:lstStyle/>
          <a:p>
            <a:r>
              <a:rPr lang="fr-FR" dirty="0"/>
              <a:t>Biais de publication: données négatives non publiées</a:t>
            </a:r>
          </a:p>
        </p:txBody>
      </p:sp>
      <p:cxnSp>
        <p:nvCxnSpPr>
          <p:cNvPr id="18" name="Connecteur en angle 17"/>
          <p:cNvCxnSpPr>
            <a:endCxn id="9" idx="3"/>
          </p:cNvCxnSpPr>
          <p:nvPr/>
        </p:nvCxnSpPr>
        <p:spPr bwMode="auto">
          <a:xfrm rot="10800000" flipV="1">
            <a:off x="5606001" y="3248980"/>
            <a:ext cx="2614239" cy="2200890"/>
          </a:xfrm>
          <a:prstGeom prst="bentConnector3">
            <a:avLst>
              <a:gd name="adj1" fmla="val 50000"/>
            </a:avLst>
          </a:prstGeom>
          <a:solidFill>
            <a:schemeClr val="accent1"/>
          </a:solidFill>
          <a:ln w="12700" cap="flat" cmpd="sng" algn="ctr">
            <a:solidFill>
              <a:schemeClr val="tx1"/>
            </a:solidFill>
            <a:prstDash val="solid"/>
            <a:round/>
            <a:headEnd type="none" w="med" len="med"/>
            <a:tailEnd type="arrow"/>
          </a:ln>
          <a:effectLst/>
        </p:spPr>
      </p:cxnSp>
      <p:cxnSp>
        <p:nvCxnSpPr>
          <p:cNvPr id="20" name="Connecteur en angle 19"/>
          <p:cNvCxnSpPr>
            <a:stCxn id="4" idx="4"/>
            <a:endCxn id="14" idx="0"/>
          </p:cNvCxnSpPr>
          <p:nvPr/>
        </p:nvCxnSpPr>
        <p:spPr bwMode="auto">
          <a:xfrm rot="5400000">
            <a:off x="6713643" y="4802727"/>
            <a:ext cx="576064" cy="2437122"/>
          </a:xfrm>
          <a:prstGeom prst="bentConnector3">
            <a:avLst>
              <a:gd name="adj1" fmla="val 50000"/>
            </a:avLst>
          </a:prstGeom>
          <a:solidFill>
            <a:schemeClr val="accent1"/>
          </a:solidFill>
          <a:ln w="127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4211109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C8EC690-98F7-E3BF-C4FA-E847A4E3CED6}"/>
              </a:ext>
            </a:extLst>
          </p:cNvPr>
          <p:cNvSpPr>
            <a:spLocks noGrp="1"/>
          </p:cNvSpPr>
          <p:nvPr>
            <p:ph type="title"/>
          </p:nvPr>
        </p:nvSpPr>
        <p:spPr/>
        <p:txBody>
          <a:bodyPr/>
          <a:lstStyle/>
          <a:p>
            <a:r>
              <a:rPr lang="fr-FR" dirty="0"/>
              <a:t>La méthode DELPHI</a:t>
            </a:r>
          </a:p>
        </p:txBody>
      </p:sp>
      <p:sp>
        <p:nvSpPr>
          <p:cNvPr id="5" name="Espace réservé du texte 4">
            <a:extLst>
              <a:ext uri="{FF2B5EF4-FFF2-40B4-BE49-F238E27FC236}">
                <a16:creationId xmlns:a16="http://schemas.microsoft.com/office/drawing/2014/main" id="{4FE175AF-D56D-5DD5-EF94-6BEFDCE6062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922429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B6B0DBE-5BB7-C6DA-CDB3-108A19E279C8}"/>
              </a:ext>
            </a:extLst>
          </p:cNvPr>
          <p:cNvSpPr>
            <a:spLocks noGrp="1"/>
          </p:cNvSpPr>
          <p:nvPr>
            <p:ph type="title"/>
          </p:nvPr>
        </p:nvSpPr>
        <p:spPr/>
        <p:txBody>
          <a:bodyPr/>
          <a:lstStyle/>
          <a:p>
            <a:endParaRPr lang="fr-FR"/>
          </a:p>
        </p:txBody>
      </p:sp>
      <p:sp>
        <p:nvSpPr>
          <p:cNvPr id="5" name="Espace réservé du contenu 4">
            <a:extLst>
              <a:ext uri="{FF2B5EF4-FFF2-40B4-BE49-F238E27FC236}">
                <a16:creationId xmlns:a16="http://schemas.microsoft.com/office/drawing/2014/main" id="{45EDCA09-D03C-B63A-E511-6427860616EA}"/>
              </a:ext>
            </a:extLst>
          </p:cNvPr>
          <p:cNvSpPr>
            <a:spLocks noGrp="1"/>
          </p:cNvSpPr>
          <p:nvPr>
            <p:ph idx="1"/>
          </p:nvPr>
        </p:nvSpPr>
        <p:spPr/>
        <p:txBody>
          <a:bodyPr/>
          <a:lstStyle/>
          <a:p>
            <a:r>
              <a:rPr lang="fr-FR" dirty="0"/>
              <a:t>La méthode Delphi est utilisée dans les politiques </a:t>
            </a:r>
            <a:r>
              <a:rPr lang="fr-FR" dirty="0" smtClean="0"/>
              <a:t>de </a:t>
            </a:r>
            <a:r>
              <a:rPr lang="fr-FR" dirty="0"/>
              <a:t>santé </a:t>
            </a:r>
          </a:p>
          <a:p>
            <a:r>
              <a:rPr lang="fr-FR" dirty="0"/>
              <a:t>Elle consiste à réunir des parties prenantes ayant des opinions éventuellement opposées </a:t>
            </a:r>
          </a:p>
          <a:p>
            <a:r>
              <a:rPr lang="fr-FR" dirty="0"/>
              <a:t>Et de tenter par un processus systématique de faciliter le consensus et d'identifier les divergences d'opinion,</a:t>
            </a:r>
          </a:p>
          <a:p>
            <a:endParaRPr lang="fr-FR" dirty="0"/>
          </a:p>
        </p:txBody>
      </p:sp>
    </p:spTree>
    <p:extLst>
      <p:ext uri="{BB962C8B-B14F-4D97-AF65-F5344CB8AC3E}">
        <p14:creationId xmlns:p14="http://schemas.microsoft.com/office/powerpoint/2010/main" val="4033943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9A9450-B18D-F186-78CE-A350681BA880}"/>
              </a:ext>
            </a:extLst>
          </p:cNvPr>
          <p:cNvSpPr>
            <a:spLocks noGrp="1"/>
          </p:cNvSpPr>
          <p:nvPr>
            <p:ph type="title"/>
          </p:nvPr>
        </p:nvSpPr>
        <p:spPr>
          <a:xfrm>
            <a:off x="1849975" y="271685"/>
            <a:ext cx="8911687" cy="1280890"/>
          </a:xfrm>
        </p:spPr>
        <p:txBody>
          <a:bodyPr/>
          <a:lstStyle/>
          <a:p>
            <a:r>
              <a:rPr lang="fr-FR" dirty="0"/>
              <a:t>Les différentes étapes du consensus DELPHI</a:t>
            </a:r>
          </a:p>
        </p:txBody>
      </p:sp>
      <p:graphicFrame>
        <p:nvGraphicFramePr>
          <p:cNvPr id="8" name="Diagramme 7">
            <a:extLst>
              <a:ext uri="{FF2B5EF4-FFF2-40B4-BE49-F238E27FC236}">
                <a16:creationId xmlns:a16="http://schemas.microsoft.com/office/drawing/2014/main" id="{CED8CCED-B326-C980-B53F-ED8F5A8482C0}"/>
              </a:ext>
            </a:extLst>
          </p:cNvPr>
          <p:cNvGraphicFramePr/>
          <p:nvPr>
            <p:extLst>
              <p:ext uri="{D42A27DB-BD31-4B8C-83A1-F6EECF244321}">
                <p14:modId xmlns:p14="http://schemas.microsoft.com/office/powerpoint/2010/main" val="651158051"/>
              </p:ext>
            </p:extLst>
          </p:nvPr>
        </p:nvGraphicFramePr>
        <p:xfrm>
          <a:off x="847014" y="10555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Connecteur droit avec flèche 3">
            <a:extLst>
              <a:ext uri="{FF2B5EF4-FFF2-40B4-BE49-F238E27FC236}">
                <a16:creationId xmlns:a16="http://schemas.microsoft.com/office/drawing/2014/main" id="{9A2B2200-B635-76FC-5C05-A87DB05BBA03}"/>
              </a:ext>
            </a:extLst>
          </p:cNvPr>
          <p:cNvCxnSpPr>
            <a:cxnSpLocks/>
          </p:cNvCxnSpPr>
          <p:nvPr/>
        </p:nvCxnSpPr>
        <p:spPr>
          <a:xfrm flipV="1">
            <a:off x="3265714" y="2336456"/>
            <a:ext cx="429986" cy="13615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926C118D-25D6-3A60-2044-D2E777297A00}"/>
              </a:ext>
            </a:extLst>
          </p:cNvPr>
          <p:cNvCxnSpPr>
            <a:cxnSpLocks/>
          </p:cNvCxnSpPr>
          <p:nvPr/>
        </p:nvCxnSpPr>
        <p:spPr>
          <a:xfrm>
            <a:off x="3265714" y="2550367"/>
            <a:ext cx="429986" cy="18350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4F054ECB-9288-E3A3-8A37-4536A04B66CF}"/>
              </a:ext>
            </a:extLst>
          </p:cNvPr>
          <p:cNvCxnSpPr>
            <a:cxnSpLocks/>
          </p:cNvCxnSpPr>
          <p:nvPr/>
        </p:nvCxnSpPr>
        <p:spPr>
          <a:xfrm flipV="1">
            <a:off x="6151819" y="2336456"/>
            <a:ext cx="467406" cy="2685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63A2C3B2-82D1-8DB8-F9C9-E314D523EE53}"/>
              </a:ext>
            </a:extLst>
          </p:cNvPr>
          <p:cNvCxnSpPr>
            <a:cxnSpLocks/>
          </p:cNvCxnSpPr>
          <p:nvPr/>
        </p:nvCxnSpPr>
        <p:spPr>
          <a:xfrm>
            <a:off x="6151819" y="2682764"/>
            <a:ext cx="467406" cy="8428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52C7FC45-9FCE-85D0-6DE5-02A8E47A8480}"/>
              </a:ext>
            </a:extLst>
          </p:cNvPr>
          <p:cNvCxnSpPr>
            <a:cxnSpLocks/>
          </p:cNvCxnSpPr>
          <p:nvPr/>
        </p:nvCxnSpPr>
        <p:spPr>
          <a:xfrm>
            <a:off x="6174868" y="4385389"/>
            <a:ext cx="349757" cy="3966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Rectangle : coins arrondis 22">
            <a:extLst>
              <a:ext uri="{FF2B5EF4-FFF2-40B4-BE49-F238E27FC236}">
                <a16:creationId xmlns:a16="http://schemas.microsoft.com/office/drawing/2014/main" id="{8F4D1B0E-F869-8D06-4613-DB83959718ED}"/>
              </a:ext>
            </a:extLst>
          </p:cNvPr>
          <p:cNvSpPr/>
          <p:nvPr/>
        </p:nvSpPr>
        <p:spPr>
          <a:xfrm>
            <a:off x="9648825" y="4594221"/>
            <a:ext cx="2200275" cy="13493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Rédaction finale du texte de consensus</a:t>
            </a:r>
          </a:p>
          <a:p>
            <a:pPr algn="ctr"/>
            <a:r>
              <a:rPr lang="fr-FR" dirty="0"/>
              <a:t>(Opinions)</a:t>
            </a:r>
          </a:p>
        </p:txBody>
      </p:sp>
      <p:cxnSp>
        <p:nvCxnSpPr>
          <p:cNvPr id="30" name="Connecteur droit avec flèche 29">
            <a:extLst>
              <a:ext uri="{FF2B5EF4-FFF2-40B4-BE49-F238E27FC236}">
                <a16:creationId xmlns:a16="http://schemas.microsoft.com/office/drawing/2014/main" id="{406C90A4-0DE7-E96E-F769-C2F846811D6D}"/>
              </a:ext>
            </a:extLst>
          </p:cNvPr>
          <p:cNvCxnSpPr>
            <a:cxnSpLocks/>
          </p:cNvCxnSpPr>
          <p:nvPr/>
        </p:nvCxnSpPr>
        <p:spPr>
          <a:xfrm>
            <a:off x="8984743" y="2337514"/>
            <a:ext cx="816482" cy="213923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22A1197C-7631-D824-3F4D-F08D3BD42DB4}"/>
              </a:ext>
            </a:extLst>
          </p:cNvPr>
          <p:cNvCxnSpPr>
            <a:cxnSpLocks/>
          </p:cNvCxnSpPr>
          <p:nvPr/>
        </p:nvCxnSpPr>
        <p:spPr>
          <a:xfrm>
            <a:off x="9009319" y="3549539"/>
            <a:ext cx="639506" cy="1034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AF49A9AB-EE6B-73A3-5708-77A40671ECA8}"/>
              </a:ext>
            </a:extLst>
          </p:cNvPr>
          <p:cNvCxnSpPr>
            <a:cxnSpLocks/>
          </p:cNvCxnSpPr>
          <p:nvPr/>
        </p:nvCxnSpPr>
        <p:spPr>
          <a:xfrm flipV="1">
            <a:off x="9009319" y="4705350"/>
            <a:ext cx="515681" cy="729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414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0EF3B1-0DE1-006F-0D09-1658A6796927}"/>
              </a:ext>
            </a:extLst>
          </p:cNvPr>
          <p:cNvSpPr>
            <a:spLocks noGrp="1"/>
          </p:cNvSpPr>
          <p:nvPr>
            <p:ph type="title"/>
          </p:nvPr>
        </p:nvSpPr>
        <p:spPr/>
        <p:txBody>
          <a:bodyPr/>
          <a:lstStyle/>
          <a:p>
            <a:r>
              <a:rPr lang="fr-FR" dirty="0"/>
              <a:t>Composition espérée du panel d’experts</a:t>
            </a:r>
          </a:p>
        </p:txBody>
      </p:sp>
      <p:sp>
        <p:nvSpPr>
          <p:cNvPr id="3" name="Espace réservé du contenu 2">
            <a:extLst>
              <a:ext uri="{FF2B5EF4-FFF2-40B4-BE49-F238E27FC236}">
                <a16:creationId xmlns:a16="http://schemas.microsoft.com/office/drawing/2014/main" id="{E52FACB0-AD65-899F-05CE-409F0071413D}"/>
              </a:ext>
            </a:extLst>
          </p:cNvPr>
          <p:cNvSpPr>
            <a:spLocks noGrp="1"/>
          </p:cNvSpPr>
          <p:nvPr>
            <p:ph idx="1"/>
          </p:nvPr>
        </p:nvSpPr>
        <p:spPr/>
        <p:txBody>
          <a:bodyPr>
            <a:normAutofit lnSpcReduction="10000"/>
          </a:bodyPr>
          <a:lstStyle/>
          <a:p>
            <a:r>
              <a:rPr lang="fr-FR" dirty="0"/>
              <a:t>Médecins thermaux</a:t>
            </a:r>
          </a:p>
          <a:p>
            <a:r>
              <a:rPr lang="fr-FR" dirty="0"/>
              <a:t>Enseignants de la médecine thermale</a:t>
            </a:r>
          </a:p>
          <a:p>
            <a:r>
              <a:rPr lang="fr-FR" dirty="0"/>
              <a:t>Patients experts?</a:t>
            </a:r>
          </a:p>
          <a:p>
            <a:r>
              <a:rPr lang="fr-FR" dirty="0"/>
              <a:t>Pouvoirs publics (CNAM)?</a:t>
            </a:r>
          </a:p>
          <a:p>
            <a:r>
              <a:rPr lang="fr-FR" dirty="0"/>
              <a:t>Sociétés savantes</a:t>
            </a:r>
          </a:p>
          <a:p>
            <a:pPr lvl="1"/>
            <a:r>
              <a:rPr lang="fr-FR" dirty="0"/>
              <a:t>Société française de médecine thermale (</a:t>
            </a:r>
            <a:r>
              <a:rPr lang="fr-FR" dirty="0" err="1"/>
              <a:t>SFMTh</a:t>
            </a:r>
            <a:r>
              <a:rPr lang="fr-FR" dirty="0"/>
              <a:t>)</a:t>
            </a:r>
          </a:p>
          <a:p>
            <a:pPr lvl="1"/>
            <a:r>
              <a:rPr lang="fr-FR" dirty="0"/>
              <a:t>Société française de rhumatologie (SFR)</a:t>
            </a:r>
          </a:p>
          <a:p>
            <a:pPr lvl="1"/>
            <a:r>
              <a:rPr lang="fr-FR" dirty="0"/>
              <a:t>Société française de médecine physique et réadaptation (SOFMER)</a:t>
            </a:r>
          </a:p>
          <a:p>
            <a:pPr lvl="1"/>
            <a:r>
              <a:rPr lang="fr-FR" dirty="0"/>
              <a:t>Société française de chirurgie orthopédique et traumatologique (SOFCOT)</a:t>
            </a:r>
          </a:p>
          <a:p>
            <a:pPr lvl="1"/>
            <a:r>
              <a:rPr lang="fr-FR" dirty="0"/>
              <a:t>Société Française de Médecine Générale (SFMG)</a:t>
            </a:r>
          </a:p>
          <a:p>
            <a:pPr lvl="1"/>
            <a:endParaRPr lang="fr-FR" dirty="0"/>
          </a:p>
          <a:p>
            <a:pPr lvl="1"/>
            <a:endParaRPr lang="fr-FR" dirty="0"/>
          </a:p>
          <a:p>
            <a:pPr lvl="1"/>
            <a:endParaRPr lang="fr-FR" dirty="0"/>
          </a:p>
        </p:txBody>
      </p:sp>
    </p:spTree>
    <p:extLst>
      <p:ext uri="{BB962C8B-B14F-4D97-AF65-F5344CB8AC3E}">
        <p14:creationId xmlns:p14="http://schemas.microsoft.com/office/powerpoint/2010/main" val="1448836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DFD18F-61AD-FEB7-3E05-264A15A445F7}"/>
              </a:ext>
            </a:extLst>
          </p:cNvPr>
          <p:cNvSpPr>
            <a:spLocks noGrp="1"/>
          </p:cNvSpPr>
          <p:nvPr>
            <p:ph type="title"/>
          </p:nvPr>
        </p:nvSpPr>
        <p:spPr/>
        <p:txBody>
          <a:bodyPr/>
          <a:lstStyle/>
          <a:p>
            <a:r>
              <a:rPr lang="fr-FR" dirty="0"/>
              <a:t>Méthode d’évaluation</a:t>
            </a:r>
          </a:p>
        </p:txBody>
      </p:sp>
      <p:sp>
        <p:nvSpPr>
          <p:cNvPr id="3" name="Espace réservé du contenu 2">
            <a:extLst>
              <a:ext uri="{FF2B5EF4-FFF2-40B4-BE49-F238E27FC236}">
                <a16:creationId xmlns:a16="http://schemas.microsoft.com/office/drawing/2014/main" id="{B47813D6-10F3-9188-2A52-2216D15FDB03}"/>
              </a:ext>
            </a:extLst>
          </p:cNvPr>
          <p:cNvSpPr>
            <a:spLocks noGrp="1"/>
          </p:cNvSpPr>
          <p:nvPr>
            <p:ph idx="1"/>
          </p:nvPr>
        </p:nvSpPr>
        <p:spPr>
          <a:xfrm>
            <a:off x="2589212" y="2133599"/>
            <a:ext cx="8915400" cy="4491135"/>
          </a:xfrm>
        </p:spPr>
        <p:txBody>
          <a:bodyPr>
            <a:normAutofit/>
          </a:bodyPr>
          <a:lstStyle/>
          <a:p>
            <a:r>
              <a:rPr lang="fr-FR" sz="2000" dirty="0"/>
              <a:t>Le document fourni au panel d’expert comportera le rapport d’analyse exhaustive de la littérature sur le traitement thermal des rhumatismes,</a:t>
            </a:r>
          </a:p>
          <a:p>
            <a:r>
              <a:rPr lang="fr-FR" sz="2000" dirty="0"/>
              <a:t>C’est un rapport de 80 page environs qui détaille la méthodologie que je vous ai présenté, des tableaux sur tous les essais analysés et une description plus détaillée des essais présentant les meilleurs qualités méthodologiques,</a:t>
            </a:r>
          </a:p>
          <a:p>
            <a:r>
              <a:rPr lang="fr-FR" sz="2000" dirty="0"/>
              <a:t>Les chapitres sont regroupés par pathologie: Arthrose des membres, rachialgies chroniques, syndrome fibromyalgique, polyarthrite rhumatoïde et spondyloarthropathies,</a:t>
            </a:r>
          </a:p>
          <a:p>
            <a:r>
              <a:rPr lang="fr-FR" sz="2000" dirty="0"/>
              <a:t>À la fin de chaque chapitre, sont résumées un certain nombre de constatations avec le niveau de preuve qui en découle et la recommandations correspondante,</a:t>
            </a:r>
          </a:p>
          <a:p>
            <a:pPr marL="0" indent="0">
              <a:buNone/>
            </a:pPr>
            <a:endParaRPr lang="fr-FR" sz="2000" dirty="0"/>
          </a:p>
        </p:txBody>
      </p:sp>
    </p:spTree>
    <p:extLst>
      <p:ext uri="{BB962C8B-B14F-4D97-AF65-F5344CB8AC3E}">
        <p14:creationId xmlns:p14="http://schemas.microsoft.com/office/powerpoint/2010/main" val="1141748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777DA-828D-9861-8D53-FE2D9846CB67}"/>
              </a:ext>
            </a:extLst>
          </p:cNvPr>
          <p:cNvSpPr>
            <a:spLocks noGrp="1"/>
          </p:cNvSpPr>
          <p:nvPr>
            <p:ph type="title"/>
          </p:nvPr>
        </p:nvSpPr>
        <p:spPr/>
        <p:txBody>
          <a:bodyPr/>
          <a:lstStyle/>
          <a:p>
            <a:r>
              <a:rPr lang="fr-FR" dirty="0"/>
              <a:t>Méthode d’évaluation</a:t>
            </a:r>
          </a:p>
        </p:txBody>
      </p:sp>
      <p:sp>
        <p:nvSpPr>
          <p:cNvPr id="3" name="Espace réservé du contenu 2">
            <a:extLst>
              <a:ext uri="{FF2B5EF4-FFF2-40B4-BE49-F238E27FC236}">
                <a16:creationId xmlns:a16="http://schemas.microsoft.com/office/drawing/2014/main" id="{3E618039-BD8A-2B70-30D0-25DF2A24E447}"/>
              </a:ext>
            </a:extLst>
          </p:cNvPr>
          <p:cNvSpPr>
            <a:spLocks noGrp="1"/>
          </p:cNvSpPr>
          <p:nvPr>
            <p:ph idx="1"/>
          </p:nvPr>
        </p:nvSpPr>
        <p:spPr>
          <a:xfrm>
            <a:off x="2589212" y="2133600"/>
            <a:ext cx="8915400" cy="4181475"/>
          </a:xfrm>
        </p:spPr>
        <p:txBody>
          <a:bodyPr>
            <a:normAutofit/>
          </a:bodyPr>
          <a:lstStyle/>
          <a:p>
            <a:r>
              <a:rPr lang="fr-FR" dirty="0"/>
              <a:t>Les experts évaluent leur degré d’agrément avec la proposition sur une échelle de Likert graduée de 0 : aucun agrément à 10 agrément total,</a:t>
            </a:r>
          </a:p>
          <a:p>
            <a:r>
              <a:rPr lang="fr-FR" dirty="0"/>
              <a:t>En cas de désagrément, il leur est demandé d’en expliquer la raison et s’ils le souhaitent de proposer une rédaction alternative,</a:t>
            </a:r>
          </a:p>
          <a:p>
            <a:r>
              <a:rPr lang="fr-FR" dirty="0"/>
              <a:t>Les experts ont la possibilité de rajouter des items s’ils le jugent nécessaire. Pour le cas ou le contenu de leur proposition n’est pas étayé par le rapport, ils sont supposés fournir la référence de leur assertion</a:t>
            </a:r>
          </a:p>
          <a:p>
            <a:endParaRPr lang="fr-FR" dirty="0"/>
          </a:p>
        </p:txBody>
      </p:sp>
    </p:spTree>
    <p:extLst>
      <p:ext uri="{BB962C8B-B14F-4D97-AF65-F5344CB8AC3E}">
        <p14:creationId xmlns:p14="http://schemas.microsoft.com/office/powerpoint/2010/main" val="130492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ADA9B0-FD35-FAD4-6E86-8E1C181D347A}"/>
              </a:ext>
            </a:extLst>
          </p:cNvPr>
          <p:cNvSpPr>
            <a:spLocks noGrp="1"/>
          </p:cNvSpPr>
          <p:nvPr>
            <p:ph type="title"/>
          </p:nvPr>
        </p:nvSpPr>
        <p:spPr/>
        <p:txBody>
          <a:bodyPr/>
          <a:lstStyle/>
          <a:p>
            <a:r>
              <a:rPr lang="fr-FR" dirty="0"/>
              <a:t>Utilisation de l’échelle de Likert</a:t>
            </a:r>
          </a:p>
        </p:txBody>
      </p:sp>
      <p:pic>
        <p:nvPicPr>
          <p:cNvPr id="2050" name="Picture 2" descr="Exemple d'échelle de Likert">
            <a:extLst>
              <a:ext uri="{FF2B5EF4-FFF2-40B4-BE49-F238E27FC236}">
                <a16:creationId xmlns:a16="http://schemas.microsoft.com/office/drawing/2014/main" id="{744CB29C-CA7B-E3D1-5B1F-6661CD7A79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89212" y="1419808"/>
            <a:ext cx="8915400" cy="208129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FD503B9B-3BF6-A3C5-341F-76F39481DC55}"/>
              </a:ext>
            </a:extLst>
          </p:cNvPr>
          <p:cNvSpPr txBox="1"/>
          <p:nvPr/>
        </p:nvSpPr>
        <p:spPr>
          <a:xfrm>
            <a:off x="2589212" y="4473253"/>
            <a:ext cx="9254457" cy="2308324"/>
          </a:xfrm>
          <a:prstGeom prst="rect">
            <a:avLst/>
          </a:prstGeom>
          <a:noFill/>
        </p:spPr>
        <p:txBody>
          <a:bodyPr wrap="none" rtlCol="0">
            <a:spAutoFit/>
          </a:bodyPr>
          <a:lstStyle/>
          <a:p>
            <a:r>
              <a:rPr lang="fr-FR" dirty="0"/>
              <a:t>Par convention, on considère que les items recueillant 75% d’agrément peuvent</a:t>
            </a:r>
          </a:p>
          <a:p>
            <a:r>
              <a:rPr lang="fr-FR" dirty="0"/>
              <a:t> être acceptés en l’état,</a:t>
            </a:r>
          </a:p>
          <a:p>
            <a:r>
              <a:rPr lang="fr-FR" dirty="0"/>
              <a:t>Les Items recueillant entre 25 et 75% sont reformulés pour être proposés au tour </a:t>
            </a:r>
          </a:p>
          <a:p>
            <a:r>
              <a:rPr lang="fr-FR" dirty="0"/>
              <a:t>Suivant,</a:t>
            </a:r>
          </a:p>
          <a:p>
            <a:r>
              <a:rPr lang="fr-FR" dirty="0"/>
              <a:t>Les items recueillant moins de 25% d’agrément sont annulés,</a:t>
            </a:r>
          </a:p>
          <a:p>
            <a:r>
              <a:rPr lang="fr-FR" dirty="0"/>
              <a:t>Problème méthodologique: le score sera il la moyenne de tous les experts </a:t>
            </a:r>
          </a:p>
          <a:p>
            <a:r>
              <a:rPr lang="fr-FR" dirty="0"/>
              <a:t>(avantage les experts thermaux plus nombreux) ou par catégorie d’expert</a:t>
            </a:r>
          </a:p>
          <a:p>
            <a:r>
              <a:rPr lang="fr-FR" dirty="0"/>
              <a:t>(désavantage les experts thermaux)</a:t>
            </a:r>
          </a:p>
        </p:txBody>
      </p:sp>
      <p:sp>
        <p:nvSpPr>
          <p:cNvPr id="5" name="ZoneTexte 4">
            <a:extLst>
              <a:ext uri="{FF2B5EF4-FFF2-40B4-BE49-F238E27FC236}">
                <a16:creationId xmlns:a16="http://schemas.microsoft.com/office/drawing/2014/main" id="{34316F70-D2CF-594F-F847-979B7D62C428}"/>
              </a:ext>
            </a:extLst>
          </p:cNvPr>
          <p:cNvSpPr txBox="1"/>
          <p:nvPr/>
        </p:nvSpPr>
        <p:spPr>
          <a:xfrm>
            <a:off x="4571992" y="3620273"/>
            <a:ext cx="5057795" cy="369332"/>
          </a:xfrm>
          <a:prstGeom prst="rect">
            <a:avLst/>
          </a:prstGeom>
          <a:noFill/>
        </p:spPr>
        <p:txBody>
          <a:bodyPr wrap="none" rtlCol="0">
            <a:spAutoFit/>
          </a:bodyPr>
          <a:lstStyle/>
          <a:p>
            <a:r>
              <a:rPr lang="fr-FR" dirty="0"/>
              <a:t>Exemple d’une échelle de Likert en 7 points</a:t>
            </a:r>
          </a:p>
        </p:txBody>
      </p:sp>
    </p:spTree>
    <p:extLst>
      <p:ext uri="{BB962C8B-B14F-4D97-AF65-F5344CB8AC3E}">
        <p14:creationId xmlns:p14="http://schemas.microsoft.com/office/powerpoint/2010/main" val="596699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AFBBB-EFC3-ABA6-8DEB-EE176A369D2F}"/>
              </a:ext>
            </a:extLst>
          </p:cNvPr>
          <p:cNvSpPr>
            <a:spLocks noGrp="1"/>
          </p:cNvSpPr>
          <p:nvPr>
            <p:ph type="title"/>
          </p:nvPr>
        </p:nvSpPr>
        <p:spPr/>
        <p:txBody>
          <a:bodyPr/>
          <a:lstStyle/>
          <a:p>
            <a:r>
              <a:rPr lang="fr-FR" dirty="0"/>
              <a:t>Les tours suivants</a:t>
            </a:r>
          </a:p>
        </p:txBody>
      </p:sp>
      <p:sp>
        <p:nvSpPr>
          <p:cNvPr id="3" name="Espace réservé du contenu 2">
            <a:extLst>
              <a:ext uri="{FF2B5EF4-FFF2-40B4-BE49-F238E27FC236}">
                <a16:creationId xmlns:a16="http://schemas.microsoft.com/office/drawing/2014/main" id="{8CB9083B-0902-E5EA-6B08-DF680775AA87}"/>
              </a:ext>
            </a:extLst>
          </p:cNvPr>
          <p:cNvSpPr>
            <a:spLocks noGrp="1"/>
          </p:cNvSpPr>
          <p:nvPr>
            <p:ph idx="1"/>
          </p:nvPr>
        </p:nvSpPr>
        <p:spPr/>
        <p:txBody>
          <a:bodyPr/>
          <a:lstStyle/>
          <a:p>
            <a:r>
              <a:rPr lang="fr-FR" dirty="0"/>
              <a:t>Les résultats du 2</a:t>
            </a:r>
            <a:r>
              <a:rPr lang="fr-FR" baseline="30000" dirty="0"/>
              <a:t>ème</a:t>
            </a:r>
            <a:r>
              <a:rPr lang="fr-FR" dirty="0"/>
              <a:t> tour sont présentés aux experts avec les remarques des participants ,</a:t>
            </a:r>
          </a:p>
          <a:p>
            <a:r>
              <a:rPr lang="fr-FR" dirty="0"/>
              <a:t>Ils ont la possibilité de réévaluer leur premier jugement, mais il est bien entendu qu’ils n’ont aucune obligation de s’aligner sur l’opinion moyenne du groupe,</a:t>
            </a:r>
          </a:p>
          <a:p>
            <a:r>
              <a:rPr lang="fr-FR" dirty="0"/>
              <a:t>Le 2</a:t>
            </a:r>
            <a:r>
              <a:rPr lang="fr-FR" baseline="30000" dirty="0"/>
              <a:t>ème</a:t>
            </a:r>
            <a:r>
              <a:rPr lang="fr-FR" dirty="0"/>
              <a:t> tour consiste ensuite à reformuler les propositions qui n’ont pas recueilli suffisamment de consensus</a:t>
            </a:r>
          </a:p>
          <a:p>
            <a:r>
              <a:rPr lang="fr-FR" dirty="0"/>
              <a:t>Le 3</a:t>
            </a:r>
            <a:r>
              <a:rPr lang="fr-FR" baseline="30000" dirty="0"/>
              <a:t>ème</a:t>
            </a:r>
            <a:r>
              <a:rPr lang="fr-FR" dirty="0"/>
              <a:t> tour consiste à analyser les résultats du 2</a:t>
            </a:r>
            <a:r>
              <a:rPr lang="fr-FR" baseline="30000" dirty="0"/>
              <a:t>ème</a:t>
            </a:r>
            <a:r>
              <a:rPr lang="fr-FR" dirty="0"/>
              <a:t> tour et de proposer une </a:t>
            </a:r>
            <a:r>
              <a:rPr lang="fr-FR"/>
              <a:t>rédaction finale,</a:t>
            </a:r>
            <a:endParaRPr lang="fr-FR" dirty="0"/>
          </a:p>
        </p:txBody>
      </p:sp>
    </p:spTree>
    <p:extLst>
      <p:ext uri="{BB962C8B-B14F-4D97-AF65-F5344CB8AC3E}">
        <p14:creationId xmlns:p14="http://schemas.microsoft.com/office/powerpoint/2010/main" val="44384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97EA22-D49B-C7AD-6587-D5EA01C9BA80}"/>
              </a:ext>
            </a:extLst>
          </p:cNvPr>
          <p:cNvSpPr>
            <a:spLocks noGrp="1"/>
          </p:cNvSpPr>
          <p:nvPr>
            <p:ph type="title"/>
          </p:nvPr>
        </p:nvSpPr>
        <p:spPr/>
        <p:txBody>
          <a:bodyPr/>
          <a:lstStyle/>
          <a:p>
            <a:r>
              <a:rPr lang="fr-FR" dirty="0"/>
              <a:t>Problème des </a:t>
            </a:r>
            <a:r>
              <a:rPr lang="fr-FR"/>
              <a:t>conflits d’intérêt des médecins thermalistes</a:t>
            </a:r>
            <a:endParaRPr lang="fr-FR" dirty="0"/>
          </a:p>
        </p:txBody>
      </p:sp>
      <p:sp>
        <p:nvSpPr>
          <p:cNvPr id="3" name="Espace réservé du contenu 2">
            <a:extLst>
              <a:ext uri="{FF2B5EF4-FFF2-40B4-BE49-F238E27FC236}">
                <a16:creationId xmlns:a16="http://schemas.microsoft.com/office/drawing/2014/main" id="{25EE7DC3-A701-1522-8E03-2F28673090FA}"/>
              </a:ext>
            </a:extLst>
          </p:cNvPr>
          <p:cNvSpPr>
            <a:spLocks noGrp="1"/>
          </p:cNvSpPr>
          <p:nvPr>
            <p:ph idx="1"/>
          </p:nvPr>
        </p:nvSpPr>
        <p:spPr/>
        <p:txBody>
          <a:bodyPr/>
          <a:lstStyle/>
          <a:p>
            <a:r>
              <a:rPr lang="fr-FR" dirty="0"/>
              <a:t>Dans le cas qui nous occupe, le conflit d’intérêts apparaît chez une personne physique (l’expert) ayant à accomplir une fonction d’intérêt général (la recommandation) mais dont les intérêts personnels sont en concurrence.</a:t>
            </a:r>
          </a:p>
          <a:p>
            <a:pPr lvl="1"/>
            <a:r>
              <a:rPr lang="fr-FR" dirty="0"/>
              <a:t>Les médecins thermaux ont intérêt à ce que le thermalisme soit reconnu, ce qui assure leur revenu,</a:t>
            </a:r>
          </a:p>
          <a:p>
            <a:pPr lvl="1"/>
            <a:r>
              <a:rPr lang="fr-FR" dirty="0"/>
              <a:t>D’un autre côté, défendre une position non crédible scientifiquement nuit à la crédibilité de l’ensemble du </a:t>
            </a:r>
            <a:r>
              <a:rPr lang="fr-FR"/>
              <a:t>thermalisme,</a:t>
            </a:r>
            <a:endParaRPr lang="fr-FR" dirty="0"/>
          </a:p>
        </p:txBody>
      </p:sp>
    </p:spTree>
    <p:extLst>
      <p:ext uri="{BB962C8B-B14F-4D97-AF65-F5344CB8AC3E}">
        <p14:creationId xmlns:p14="http://schemas.microsoft.com/office/powerpoint/2010/main" val="1477946441"/>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1210</TotalTime>
  <Words>1095</Words>
  <Application>Microsoft Office PowerPoint</Application>
  <PresentationFormat>Grand écran</PresentationFormat>
  <Paragraphs>150</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Century Gothic</vt:lpstr>
      <vt:lpstr>Wingdings</vt:lpstr>
      <vt:lpstr>Wingdings 3</vt:lpstr>
      <vt:lpstr>Brin</vt:lpstr>
      <vt:lpstr>Recommandations de la SFMTh sur le traitement thermal des rhumatismes Présentation de la méthodologie et du consensus DELPHI</vt:lpstr>
      <vt:lpstr>Plan</vt:lpstr>
      <vt:lpstr>Présentation PowerPoint</vt:lpstr>
      <vt:lpstr>Structure des présentations </vt:lpstr>
      <vt:lpstr>Analyse méthodologique des essais</vt:lpstr>
      <vt:lpstr>Analyse empirique du biais de publication(et de l’hétérogénéité)</vt:lpstr>
      <vt:lpstr>La méthode DELPHI</vt:lpstr>
      <vt:lpstr>Présentation PowerPoint</vt:lpstr>
      <vt:lpstr>Les différentes étapes du consensus DELPHI</vt:lpstr>
      <vt:lpstr>Composition espérée du panel d’experts</vt:lpstr>
      <vt:lpstr>Méthode d’évaluation</vt:lpstr>
      <vt:lpstr>Méthode d’évaluation</vt:lpstr>
      <vt:lpstr>Utilisation de l’échelle de Likert</vt:lpstr>
      <vt:lpstr>Les tours suivants</vt:lpstr>
      <vt:lpstr>Problème des conflits d’intérêt des médecins thermalistes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romain forestier</dc:creator>
  <cp:lastModifiedBy>Karine Dubourg</cp:lastModifiedBy>
  <cp:revision>31</cp:revision>
  <dcterms:created xsi:type="dcterms:W3CDTF">2020-04-26T13:58:24Z</dcterms:created>
  <dcterms:modified xsi:type="dcterms:W3CDTF">2023-01-18T13:09:05Z</dcterms:modified>
</cp:coreProperties>
</file>